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handoutMasterIdLst>
    <p:handoutMasterId r:id="rId30"/>
  </p:handoutMasterIdLst>
  <p:sldIdLst>
    <p:sldId id="351" r:id="rId2"/>
    <p:sldId id="355" r:id="rId3"/>
    <p:sldId id="332" r:id="rId4"/>
    <p:sldId id="362" r:id="rId5"/>
    <p:sldId id="318" r:id="rId6"/>
    <p:sldId id="339" r:id="rId7"/>
    <p:sldId id="335" r:id="rId8"/>
    <p:sldId id="338" r:id="rId9"/>
    <p:sldId id="352" r:id="rId10"/>
    <p:sldId id="363" r:id="rId11"/>
    <p:sldId id="368" r:id="rId12"/>
    <p:sldId id="340" r:id="rId13"/>
    <p:sldId id="344" r:id="rId14"/>
    <p:sldId id="364" r:id="rId15"/>
    <p:sldId id="343" r:id="rId16"/>
    <p:sldId id="365" r:id="rId17"/>
    <p:sldId id="361" r:id="rId18"/>
    <p:sldId id="366" r:id="rId19"/>
    <p:sldId id="341" r:id="rId20"/>
    <p:sldId id="353" r:id="rId21"/>
    <p:sldId id="348" r:id="rId22"/>
    <p:sldId id="367" r:id="rId23"/>
    <p:sldId id="359" r:id="rId24"/>
    <p:sldId id="350" r:id="rId25"/>
    <p:sldId id="354" r:id="rId26"/>
    <p:sldId id="313" r:id="rId27"/>
    <p:sldId id="371"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C250"/>
    <a:srgbClr val="945200"/>
    <a:srgbClr val="009193"/>
    <a:srgbClr val="595C55"/>
    <a:srgbClr val="7EBC31"/>
    <a:srgbClr val="3336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11"/>
    <p:restoredTop sz="80737" autoAdjust="0"/>
  </p:normalViewPr>
  <p:slideViewPr>
    <p:cSldViewPr snapToGrid="0" snapToObjects="1">
      <p:cViewPr>
        <p:scale>
          <a:sx n="130" d="100"/>
          <a:sy n="130" d="100"/>
        </p:scale>
        <p:origin x="864" y="192"/>
      </p:cViewPr>
      <p:guideLst>
        <p:guide orient="horz" pos="1620"/>
        <p:guide pos="2880"/>
      </p:guideLst>
    </p:cSldViewPr>
  </p:slideViewPr>
  <p:notesTextViewPr>
    <p:cViewPr>
      <p:scale>
        <a:sx n="100" d="100"/>
        <a:sy n="100" d="100"/>
      </p:scale>
      <p:origin x="0" y="0"/>
    </p:cViewPr>
  </p:notesTextViewPr>
  <p:sorterViewPr>
    <p:cViewPr>
      <p:scale>
        <a:sx n="114" d="100"/>
        <a:sy n="114" d="100"/>
      </p:scale>
      <p:origin x="0" y="0"/>
    </p:cViewPr>
  </p:sorterViewPr>
  <p:notesViewPr>
    <p:cSldViewPr snapToGrid="0" snapToObjects="1">
      <p:cViewPr varScale="1">
        <p:scale>
          <a:sx n="96" d="100"/>
          <a:sy n="96" d="100"/>
        </p:scale>
        <p:origin x="3488"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A2E43E-B607-7841-89C0-2022EE8DD01B}" type="datetimeFigureOut">
              <a:rPr lang="en-US" smtClean="0"/>
              <a:t>11/8/16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85AB5B-9B06-F54E-95BE-B1F34D1B2617}" type="slidenum">
              <a:rPr lang="en-US" smtClean="0"/>
              <a:t>‹#›</a:t>
            </a:fld>
            <a:endParaRPr lang="en-US"/>
          </a:p>
        </p:txBody>
      </p:sp>
    </p:spTree>
    <p:extLst>
      <p:ext uri="{BB962C8B-B14F-4D97-AF65-F5344CB8AC3E}">
        <p14:creationId xmlns:p14="http://schemas.microsoft.com/office/powerpoint/2010/main" val="3142148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03436-67A8-7043-9F3D-678E1C989196}" type="datetimeFigureOut">
              <a:rPr lang="en-US" smtClean="0"/>
              <a:t>11/8/16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7799FA-B31C-5C45-BACE-9AF8692B6053}" type="slidenum">
              <a:rPr lang="en-US" smtClean="0"/>
              <a:t>‹#›</a:t>
            </a:fld>
            <a:endParaRPr lang="en-US"/>
          </a:p>
        </p:txBody>
      </p:sp>
    </p:spTree>
    <p:extLst>
      <p:ext uri="{BB962C8B-B14F-4D97-AF65-F5344CB8AC3E}">
        <p14:creationId xmlns:p14="http://schemas.microsoft.com/office/powerpoint/2010/main" val="9306246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bcf.usc.edu/~padler/research/HBR_prod_dev_proc.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Hi,</a:t>
            </a:r>
            <a:r>
              <a:rPr lang="en-US" sz="1200" baseline="0" dirty="0" smtClean="0"/>
              <a:t> I’m Julia Wester and I’m here today to talk about predictability.</a:t>
            </a:r>
            <a:endParaRPr lang="en-US" sz="1200" dirty="0"/>
          </a:p>
        </p:txBody>
      </p:sp>
      <p:sp>
        <p:nvSpPr>
          <p:cNvPr id="4" name="Slide Number Placeholder 3"/>
          <p:cNvSpPr>
            <a:spLocks noGrp="1"/>
          </p:cNvSpPr>
          <p:nvPr>
            <p:ph type="sldNum" sz="quarter" idx="10"/>
          </p:nvPr>
        </p:nvSpPr>
        <p:spPr/>
        <p:txBody>
          <a:bodyPr/>
          <a:lstStyle/>
          <a:p>
            <a:fld id="{DA7799FA-B31C-5C45-BACE-9AF8692B6053}" type="slidenum">
              <a:rPr lang="en-US" smtClean="0"/>
              <a:t>1</a:t>
            </a:fld>
            <a:endParaRPr lang="en-US"/>
          </a:p>
        </p:txBody>
      </p:sp>
    </p:spTree>
    <p:extLst>
      <p:ext uri="{BB962C8B-B14F-4D97-AF65-F5344CB8AC3E}">
        <p14:creationId xmlns:p14="http://schemas.microsoft.com/office/powerpoint/2010/main" val="488342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12</a:t>
            </a:fld>
            <a:endParaRPr lang="en-US"/>
          </a:p>
        </p:txBody>
      </p:sp>
    </p:spTree>
    <p:extLst>
      <p:ext uri="{BB962C8B-B14F-4D97-AF65-F5344CB8AC3E}">
        <p14:creationId xmlns:p14="http://schemas.microsoft.com/office/powerpoint/2010/main" val="1355595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kern="1200" dirty="0" smtClean="0">
                <a:solidFill>
                  <a:schemeClr val="tx1"/>
                </a:solidFill>
                <a:effectLst/>
                <a:latin typeface="+mn-lt"/>
                <a:ea typeface="+mn-ea"/>
                <a:cs typeface="+mn-cs"/>
              </a:rPr>
              <a:t>Story – make the brown boxes people icons.</a:t>
            </a:r>
          </a:p>
          <a:p>
            <a:pPr rtl="0"/>
            <a:endParaRPr lang="en-US" sz="1200" b="1" i="0" u="sng" kern="1200" dirty="0" smtClean="0">
              <a:solidFill>
                <a:schemeClr val="tx1"/>
              </a:solidFill>
              <a:effectLst/>
              <a:latin typeface="+mn-lt"/>
              <a:ea typeface="+mn-ea"/>
              <a:cs typeface="+mn-cs"/>
            </a:endParaRPr>
          </a:p>
          <a:p>
            <a:pPr rtl="0"/>
            <a:r>
              <a:rPr lang="en-US" sz="1200" b="1" i="0" u="sng" kern="1200" dirty="0" smtClean="0">
                <a:solidFill>
                  <a:schemeClr val="tx1"/>
                </a:solidFill>
                <a:effectLst/>
                <a:latin typeface="+mn-lt"/>
                <a:ea typeface="+mn-ea"/>
                <a:cs typeface="+mn-cs"/>
              </a:rPr>
              <a:t>Allocation models aka queueing disciplines</a:t>
            </a:r>
            <a:r>
              <a:rPr lang="en-US" sz="1200" b="0" i="0" u="none" strike="noStrike" kern="1200" dirty="0" smtClean="0">
                <a:solidFill>
                  <a:schemeClr val="tx1"/>
                </a:solidFill>
                <a:effectLst/>
                <a:latin typeface="+mn-lt"/>
                <a:ea typeface="+mn-ea"/>
                <a:cs typeface="+mn-cs"/>
              </a:rPr>
              <a:t> (from highest variation to least variation)</a:t>
            </a:r>
            <a:endParaRPr lang="en-US" b="0" dirty="0" smtClean="0">
              <a:effectLst/>
            </a:endParaRPr>
          </a:p>
          <a:p>
            <a:pPr rtl="0"/>
            <a:r>
              <a:rPr lang="en-US" sz="1200" b="0" i="0" u="none" strike="noStrike" kern="1200" dirty="0" smtClean="0">
                <a:solidFill>
                  <a:schemeClr val="tx1"/>
                </a:solidFill>
                <a:effectLst/>
                <a:latin typeface="+mn-lt"/>
                <a:ea typeface="+mn-ea"/>
                <a:cs typeface="+mn-cs"/>
              </a:rPr>
              <a:t>Over time, a few patterns for processing queues have emerged. One of the places we see them in action most often is at the supermarket checkout area.</a:t>
            </a:r>
            <a:endParaRPr lang="en-US" b="0" dirty="0" smtClean="0">
              <a:effectLst/>
            </a:endParaRPr>
          </a:p>
          <a:p>
            <a:pPr rtl="0" fontAlgn="base"/>
            <a:r>
              <a:rPr lang="en-US" sz="1200" b="0" i="0" u="sng" strike="noStrike" kern="1200" dirty="0" smtClean="0">
                <a:solidFill>
                  <a:schemeClr val="tx1"/>
                </a:solidFill>
                <a:effectLst/>
                <a:latin typeface="+mn-lt"/>
                <a:ea typeface="+mn-ea"/>
                <a:cs typeface="+mn-cs"/>
              </a:rPr>
              <a:t>One queue per server</a:t>
            </a:r>
            <a:r>
              <a:rPr lang="en-US" sz="1200" b="0" i="0" u="none" strike="noStrike" kern="1200" dirty="0" smtClean="0">
                <a:solidFill>
                  <a:schemeClr val="tx1"/>
                </a:solidFill>
                <a:effectLst/>
                <a:latin typeface="+mn-lt"/>
                <a:ea typeface="+mn-ea"/>
                <a:cs typeface="+mn-cs"/>
              </a:rPr>
              <a:t>  -- this is your standard checkout lane</a:t>
            </a:r>
          </a:p>
          <a:p>
            <a:pPr rtl="0" fontAlgn="base"/>
            <a:r>
              <a:rPr lang="en-US" sz="1200" b="0" i="0" u="sng" strike="noStrike" kern="1200" dirty="0" smtClean="0">
                <a:solidFill>
                  <a:schemeClr val="tx1"/>
                </a:solidFill>
                <a:effectLst/>
                <a:latin typeface="+mn-lt"/>
                <a:ea typeface="+mn-ea"/>
                <a:cs typeface="+mn-cs"/>
              </a:rPr>
              <a:t>Single queue, Multiple server</a:t>
            </a:r>
            <a:r>
              <a:rPr lang="en-US" sz="1200" b="0" i="0" u="none" strike="noStrike" kern="1200" dirty="0" smtClean="0">
                <a:solidFill>
                  <a:schemeClr val="tx1"/>
                </a:solidFill>
                <a:effectLst/>
                <a:latin typeface="+mn-lt"/>
                <a:ea typeface="+mn-ea"/>
                <a:cs typeface="+mn-cs"/>
              </a:rPr>
              <a:t> -- you often see a single queue for multiple self-checkout stands</a:t>
            </a:r>
          </a:p>
          <a:p>
            <a:pPr rtl="0"/>
            <a:r>
              <a:rPr lang="en-US" sz="1200" b="0" i="0" u="none" strike="noStrike" kern="1200" dirty="0" smtClean="0">
                <a:solidFill>
                  <a:schemeClr val="tx1"/>
                </a:solidFill>
                <a:effectLst/>
                <a:latin typeface="+mn-lt"/>
                <a:ea typeface="+mn-ea"/>
                <a:cs typeface="+mn-cs"/>
              </a:rPr>
              <a:t>(p.66 in flow book)</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So, we can picture this in a supermarket scenario. But, can you picture this in your organization? Which pattern do you see most often? </a:t>
            </a:r>
            <a:endParaRPr lang="en-US" b="0" dirty="0" smtClean="0">
              <a:effectLst/>
            </a:endParaRPr>
          </a:p>
          <a:p>
            <a:pPr rtl="0"/>
            <a:r>
              <a:rPr lang="en-US" sz="1200" b="0" i="0" u="none" strike="noStrike" kern="1200" dirty="0" smtClean="0">
                <a:solidFill>
                  <a:schemeClr val="tx1"/>
                </a:solidFill>
                <a:effectLst/>
                <a:latin typeface="+mn-lt"/>
                <a:ea typeface="+mn-ea"/>
                <a:cs typeface="+mn-cs"/>
              </a:rPr>
              <a:t>Many times I see teams choosing a </a:t>
            </a:r>
            <a:r>
              <a:rPr lang="en-US" sz="1200" b="0" i="1" u="none" strike="noStrike" kern="1200" dirty="0" smtClean="0">
                <a:solidFill>
                  <a:schemeClr val="tx1"/>
                </a:solidFill>
                <a:effectLst/>
                <a:latin typeface="+mn-lt"/>
                <a:ea typeface="+mn-ea"/>
                <a:cs typeface="+mn-cs"/>
              </a:rPr>
              <a:t>one queue per server</a:t>
            </a:r>
            <a:r>
              <a:rPr lang="en-US" sz="1200" b="0" i="0" u="none" strike="noStrike" kern="1200" dirty="0" smtClean="0">
                <a:solidFill>
                  <a:schemeClr val="tx1"/>
                </a:solidFill>
                <a:effectLst/>
                <a:latin typeface="+mn-lt"/>
                <a:ea typeface="+mn-ea"/>
                <a:cs typeface="+mn-cs"/>
              </a:rPr>
              <a:t> approach. Usually how this manifests is with a lot of assigned work queueing up for individuals (either from someone else assigning it to them or them pre-assigning it to themselves) rather than the individual pulling work when they have open capacity. </a:t>
            </a:r>
            <a:endParaRPr lang="en-US" b="0" dirty="0" smtClean="0">
              <a:effectLst/>
            </a:endParaRPr>
          </a:p>
          <a:p>
            <a:pPr rtl="0"/>
            <a:r>
              <a:rPr lang="en-US" b="0" dirty="0" smtClean="0">
                <a:effectLst/>
              </a:rPr>
              <a:t/>
            </a:r>
            <a:br>
              <a:rPr lang="en-US" b="0" dirty="0" smtClean="0">
                <a:effectLst/>
              </a:rPr>
            </a:br>
            <a:endParaRPr lang="en-US" b="0" dirty="0" smtClean="0">
              <a:effectLst/>
            </a:endParaRPr>
          </a:p>
          <a:p>
            <a:pPr rtl="0"/>
            <a:r>
              <a:rPr lang="en-US" sz="1200" b="0" i="0" u="none" strike="noStrike" kern="1200" dirty="0" smtClean="0">
                <a:solidFill>
                  <a:schemeClr val="tx1"/>
                </a:solidFill>
                <a:effectLst/>
                <a:latin typeface="+mn-lt"/>
                <a:ea typeface="+mn-ea"/>
                <a:cs typeface="+mn-cs"/>
              </a:rPr>
              <a:t>Our problem is that we have just learned that this approach has the highest variation of all processing patterns. We are choosing the approach with the least predictability! By doing this, we are stealing any potential opportunity for this item to get done earlier by anyone else. </a:t>
            </a:r>
            <a:endParaRPr lang="en-US" b="0" dirty="0" smtClean="0">
              <a:effectLst/>
            </a:endParaRPr>
          </a:p>
          <a:p>
            <a:pPr rtl="0"/>
            <a:r>
              <a:rPr lang="en-US" sz="1200" b="0" i="0" u="none" strike="noStrike" kern="1200" dirty="0" smtClean="0">
                <a:solidFill>
                  <a:schemeClr val="tx1"/>
                </a:solidFill>
                <a:effectLst/>
                <a:latin typeface="+mn-lt"/>
                <a:ea typeface="+mn-ea"/>
                <a:cs typeface="+mn-cs"/>
              </a:rPr>
              <a:t>I generally see a couple of reasons why this happens:</a:t>
            </a:r>
            <a:endParaRPr lang="en-US" b="0" dirty="0" smtClean="0">
              <a:effectLst/>
            </a:endParaRPr>
          </a:p>
          <a:p>
            <a:pPr rtl="0" fontAlgn="base"/>
            <a:r>
              <a:rPr lang="en-US" sz="1200" b="0" i="0" u="none" strike="noStrike" kern="1200" dirty="0" smtClean="0">
                <a:solidFill>
                  <a:schemeClr val="tx1"/>
                </a:solidFill>
                <a:effectLst/>
                <a:latin typeface="+mn-lt"/>
                <a:ea typeface="+mn-ea"/>
                <a:cs typeface="+mn-cs"/>
              </a:rPr>
              <a:t>The item requires a specialist, so it gets preassigned to that specialist (this blocks potential learning tasks for others that we could cross-train)</a:t>
            </a:r>
          </a:p>
          <a:p>
            <a:pPr rtl="0" fontAlgn="base"/>
            <a:r>
              <a:rPr lang="en-US" sz="1200" b="0" i="0" u="none" strike="noStrike" kern="1200" dirty="0" smtClean="0">
                <a:solidFill>
                  <a:schemeClr val="tx1"/>
                </a:solidFill>
                <a:effectLst/>
                <a:latin typeface="+mn-lt"/>
                <a:ea typeface="+mn-ea"/>
                <a:cs typeface="+mn-cs"/>
              </a:rPr>
              <a:t>People want to work on an item so they assign it to themselves so no one else can pick up the card. “No one else can work on my baby!”</a:t>
            </a:r>
          </a:p>
          <a:p>
            <a:pPr rtl="0"/>
            <a:r>
              <a:rPr lang="en-US" b="0" dirty="0" smtClean="0">
                <a:effectLst/>
              </a:rPr>
              <a:t/>
            </a:r>
            <a:br>
              <a:rPr lang="en-US" b="0" dirty="0" smtClean="0">
                <a:effectLst/>
              </a:rPr>
            </a:br>
            <a:endParaRPr lang="en-US" b="0" dirty="0" smtClean="0">
              <a:effectLst/>
            </a:endParaRPr>
          </a:p>
          <a:p>
            <a:r>
              <a:rPr lang="en-US" sz="1200" b="0" i="0" u="none" strike="noStrike" kern="1200" dirty="0" smtClean="0">
                <a:solidFill>
                  <a:schemeClr val="tx1"/>
                </a:solidFill>
                <a:effectLst/>
                <a:latin typeface="+mn-lt"/>
                <a:ea typeface="+mn-ea"/>
                <a:cs typeface="+mn-cs"/>
              </a:rPr>
              <a:t>How can we break the cycle?</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13</a:t>
            </a:fld>
            <a:endParaRPr lang="en-US"/>
          </a:p>
        </p:txBody>
      </p:sp>
    </p:spTree>
    <p:extLst>
      <p:ext uri="{BB962C8B-B14F-4D97-AF65-F5344CB8AC3E}">
        <p14:creationId xmlns:p14="http://schemas.microsoft.com/office/powerpoint/2010/main" val="11896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story about how things were very queued</a:t>
            </a:r>
            <a:r>
              <a:rPr lang="en-US" baseline="0" dirty="0" smtClean="0"/>
              <a:t> up and people were working on so many things they weren’t getting anything done. We unassigned anything that wasn’t priority and definitely unassigned everything that wasn’t started. </a:t>
            </a:r>
          </a:p>
          <a:p>
            <a:endParaRPr lang="en-US" baseline="0" dirty="0" smtClean="0"/>
          </a:p>
          <a:p>
            <a:r>
              <a:rPr lang="en-US" baseline="0" dirty="0" smtClean="0"/>
              <a:t>We then implemented a system in which a team member, whenever they had capacity to pull a card, pulled the top one that they could accomplish from a prioritized list.</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14</a:t>
            </a:fld>
            <a:endParaRPr lang="en-US"/>
          </a:p>
        </p:txBody>
      </p:sp>
    </p:spTree>
    <p:extLst>
      <p:ext uri="{BB962C8B-B14F-4D97-AF65-F5344CB8AC3E}">
        <p14:creationId xmlns:p14="http://schemas.microsoft.com/office/powerpoint/2010/main" val="1526276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story</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15</a:t>
            </a:fld>
            <a:endParaRPr lang="en-US"/>
          </a:p>
        </p:txBody>
      </p:sp>
    </p:spTree>
    <p:extLst>
      <p:ext uri="{BB962C8B-B14F-4D97-AF65-F5344CB8AC3E}">
        <p14:creationId xmlns:p14="http://schemas.microsoft.com/office/powerpoint/2010/main" val="1248606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baseline="0" dirty="0" smtClean="0"/>
              <a:t>both systems, processing time of individual items theoretically stays the same. But, p</a:t>
            </a:r>
            <a:r>
              <a:rPr lang="en-US" dirty="0" smtClean="0"/>
              <a:t>uling things out of order causes other items that were in queue to artificially age,</a:t>
            </a:r>
            <a:r>
              <a:rPr lang="en-US" baseline="0" dirty="0" smtClean="0"/>
              <a:t> increasing overall cycle times and widening the gap in cycle times between the prioritized items versus the deprioritized items..</a:t>
            </a:r>
            <a:endParaRPr lang="en-US"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16</a:t>
            </a:fld>
            <a:endParaRPr lang="en-US"/>
          </a:p>
        </p:txBody>
      </p:sp>
    </p:spTree>
    <p:extLst>
      <p:ext uri="{BB962C8B-B14F-4D97-AF65-F5344CB8AC3E}">
        <p14:creationId xmlns:p14="http://schemas.microsoft.com/office/powerpoint/2010/main" val="410567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Large batches/queues create longer cycle times and high levels of costly, lost time. Work is piling up to be delivered all at</a:t>
            </a:r>
            <a:r>
              <a:rPr lang="en-US" sz="1200" b="0" i="0" u="none" strike="noStrike" kern="1200" baseline="0" dirty="0" smtClean="0">
                <a:solidFill>
                  <a:schemeClr val="tx1"/>
                </a:solidFill>
                <a:effectLst/>
                <a:latin typeface="+mn-lt"/>
                <a:ea typeface="+mn-ea"/>
                <a:cs typeface="+mn-cs"/>
              </a:rPr>
              <a:t> once, unnecessarily inflating cycle times as well as risk from getting feedback later. Historically, large batches were done because the transaction costs of the deployments were so high. The DevOps movement and continuous delivery mechanisms have made this problem much less prevalent. Now, its usually done because people haven’t made the time to improve their deployment pipelines or they are unaware of the costs of big batch deliveries.</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Smaller batch sizes will not only result in lower average cycle times, but as there are fewer possible complications, the overall range of cycle times is likely to be narrower as well.</a:t>
            </a:r>
            <a:endParaRPr lang="en-US" dirty="0" smtClean="0"/>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17</a:t>
            </a:fld>
            <a:endParaRPr lang="en-US"/>
          </a:p>
        </p:txBody>
      </p:sp>
    </p:spTree>
    <p:extLst>
      <p:ext uri="{BB962C8B-B14F-4D97-AF65-F5344CB8AC3E}">
        <p14:creationId xmlns:p14="http://schemas.microsoft.com/office/powerpoint/2010/main" val="1294803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Holding</a:t>
            </a:r>
            <a:r>
              <a:rPr lang="en-US" baseline="0" dirty="0" smtClean="0"/>
              <a:t> items that are ready for release artificially inflate cycle times. This causes a wider variation of cycle times and that’s just one of the reasons that big batches cause reduced predictability.</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18</a:t>
            </a:fld>
            <a:endParaRPr lang="en-US"/>
          </a:p>
        </p:txBody>
      </p:sp>
    </p:spTree>
    <p:extLst>
      <p:ext uri="{BB962C8B-B14F-4D97-AF65-F5344CB8AC3E}">
        <p14:creationId xmlns:p14="http://schemas.microsoft.com/office/powerpoint/2010/main" val="76225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cycle time report</a:t>
            </a:r>
            <a:r>
              <a:rPr lang="en-US" baseline="0" dirty="0" smtClean="0"/>
              <a:t> from my customer success team at LeanKit.</a:t>
            </a:r>
          </a:p>
          <a:p>
            <a:endParaRPr lang="en-US" baseline="0" dirty="0" smtClean="0"/>
          </a:p>
          <a:p>
            <a:r>
              <a:rPr lang="en-US" baseline="0" dirty="0" smtClean="0"/>
              <a:t>Word clustering throwing red flags for Dominica.</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20</a:t>
            </a:fld>
            <a:endParaRPr lang="en-US"/>
          </a:p>
        </p:txBody>
      </p:sp>
    </p:spTree>
    <p:extLst>
      <p:ext uri="{BB962C8B-B14F-4D97-AF65-F5344CB8AC3E}">
        <p14:creationId xmlns:p14="http://schemas.microsoft.com/office/powerpoint/2010/main" val="2033161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Why focus on queue size?</a:t>
            </a:r>
            <a:endParaRPr lang="en-US" b="0" dirty="0" smtClean="0">
              <a:effectLst/>
            </a:endParaRPr>
          </a:p>
          <a:p>
            <a:pPr rtl="0" fontAlgn="base"/>
            <a:r>
              <a:rPr lang="en-US" sz="1200" b="0" i="0" u="none" strike="noStrike" kern="1200" dirty="0" smtClean="0">
                <a:solidFill>
                  <a:schemeClr val="tx1"/>
                </a:solidFill>
                <a:effectLst/>
                <a:latin typeface="+mn-lt"/>
                <a:ea typeface="+mn-ea"/>
                <a:cs typeface="+mn-cs"/>
              </a:rPr>
              <a:t>Other measures like cycle time are lagging indicators. You only know the measurement when the item is complete. If you are watching queue size and you see it double, then you know right away that there will be a proportionate response to the cycle/lead time.</a:t>
            </a:r>
          </a:p>
          <a:p>
            <a:pPr rtl="0" fontAlgn="base"/>
            <a:r>
              <a:rPr lang="en-US" sz="1200" b="0" i="0" u="none" strike="noStrike" kern="1200" dirty="0" smtClean="0">
                <a:solidFill>
                  <a:schemeClr val="tx1"/>
                </a:solidFill>
                <a:effectLst/>
                <a:latin typeface="+mn-lt"/>
                <a:ea typeface="+mn-ea"/>
                <a:cs typeface="+mn-cs"/>
              </a:rPr>
              <a:t>We can’t estimate demand or capacity well, so we can use queue size as the control variable. </a:t>
            </a:r>
          </a:p>
          <a:p>
            <a:pPr rtl="0" fontAlgn="base"/>
            <a:r>
              <a:rPr lang="en-US" sz="1200" b="0" i="0" u="none" strike="noStrike" kern="1200" dirty="0" smtClean="0">
                <a:solidFill>
                  <a:schemeClr val="tx1"/>
                </a:solidFill>
                <a:effectLst/>
                <a:latin typeface="+mn-lt"/>
                <a:ea typeface="+mn-ea"/>
                <a:cs typeface="+mn-cs"/>
              </a:rPr>
              <a:t>When you are at the supermarket, how do you usually decide which checkout queue to enter? </a:t>
            </a:r>
          </a:p>
          <a:p>
            <a:pPr lvl="1" rtl="0" fontAlgn="base"/>
            <a:r>
              <a:rPr lang="en-US" sz="1200" b="0" i="0" u="none" strike="noStrike" kern="1200" dirty="0" smtClean="0">
                <a:solidFill>
                  <a:schemeClr val="tx1"/>
                </a:solidFill>
                <a:effectLst/>
                <a:latin typeface="+mn-lt"/>
                <a:ea typeface="+mn-ea"/>
                <a:cs typeface="+mn-cs"/>
              </a:rPr>
              <a:t>Usually the shortest one (if the jobs in the queue aren’t ginormous -- large carts of groceries).</a:t>
            </a: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21</a:t>
            </a:fld>
            <a:endParaRPr lang="en-US"/>
          </a:p>
        </p:txBody>
      </p:sp>
    </p:spTree>
    <p:extLst>
      <p:ext uri="{BB962C8B-B14F-4D97-AF65-F5344CB8AC3E}">
        <p14:creationId xmlns:p14="http://schemas.microsoft.com/office/powerpoint/2010/main" val="31873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CFD, show trend line chart with both queue</a:t>
            </a:r>
            <a:r>
              <a:rPr lang="en-US" baseline="0" dirty="0" smtClean="0"/>
              <a:t> size and cycle time ranges on them. Look for patterns.</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22</a:t>
            </a:fld>
            <a:endParaRPr lang="en-US"/>
          </a:p>
        </p:txBody>
      </p:sp>
    </p:spTree>
    <p:extLst>
      <p:ext uri="{BB962C8B-B14F-4D97-AF65-F5344CB8AC3E}">
        <p14:creationId xmlns:p14="http://schemas.microsoft.com/office/powerpoint/2010/main" val="1260973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Random arrivals and durations usually</a:t>
            </a:r>
            <a:r>
              <a:rPr lang="en-US" baseline="0" dirty="0" smtClean="0"/>
              <a:t> describes our work as well.</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3</a:t>
            </a:fld>
            <a:endParaRPr lang="en-US"/>
          </a:p>
        </p:txBody>
      </p:sp>
    </p:spTree>
    <p:extLst>
      <p:ext uri="{BB962C8B-B14F-4D97-AF65-F5344CB8AC3E}">
        <p14:creationId xmlns:p14="http://schemas.microsoft.com/office/powerpoint/2010/main" val="190817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 better histogram of queue sizes.</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23</a:t>
            </a:fld>
            <a:endParaRPr lang="en-US"/>
          </a:p>
        </p:txBody>
      </p:sp>
    </p:spTree>
    <p:extLst>
      <p:ext uri="{BB962C8B-B14F-4D97-AF65-F5344CB8AC3E}">
        <p14:creationId xmlns:p14="http://schemas.microsoft.com/office/powerpoint/2010/main" val="1270908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a lot of control over predictability. </a:t>
            </a:r>
          </a:p>
          <a:p>
            <a:r>
              <a:rPr lang="en-US" dirty="0" smtClean="0"/>
              <a:t>Start</a:t>
            </a:r>
            <a:r>
              <a:rPr lang="en-US" baseline="0" dirty="0" smtClean="0"/>
              <a:t> with measuring your current queue size and cycle time range. </a:t>
            </a:r>
          </a:p>
          <a:p>
            <a:r>
              <a:rPr lang="en-US" baseline="0" dirty="0" smtClean="0"/>
              <a:t>Make choices that keep queues small and cycle times ranges concise</a:t>
            </a:r>
          </a:p>
          <a:p>
            <a:r>
              <a:rPr lang="en-US" baseline="0" dirty="0" smtClean="0"/>
              <a:t>Monitor queue sizes and cycle times continually to anticipate and correct negative patterns.</a:t>
            </a:r>
          </a:p>
          <a:p>
            <a:endParaRPr lang="en-US" baseline="0" dirty="0" smtClean="0"/>
          </a:p>
          <a:p>
            <a:r>
              <a:rPr lang="en-US" baseline="0" dirty="0" smtClean="0"/>
              <a:t>Add 2 books here. </a:t>
            </a:r>
          </a:p>
          <a:p>
            <a:r>
              <a:rPr lang="en-US" baseline="0" dirty="0" smtClean="0"/>
              <a:t>Add attribute to David Neal for inspiration for hand-drawn slides.</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24</a:t>
            </a:fld>
            <a:endParaRPr lang="en-US"/>
          </a:p>
        </p:txBody>
      </p:sp>
    </p:spTree>
    <p:extLst>
      <p:ext uri="{BB962C8B-B14F-4D97-AF65-F5344CB8AC3E}">
        <p14:creationId xmlns:p14="http://schemas.microsoft.com/office/powerpoint/2010/main" val="720654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Why focus on queue size?</a:t>
            </a:r>
            <a:endParaRPr lang="en-US" b="0" dirty="0" smtClean="0">
              <a:effectLst/>
            </a:endParaRPr>
          </a:p>
          <a:p>
            <a:pPr rtl="0" fontAlgn="base"/>
            <a:r>
              <a:rPr lang="en-US" sz="1200" b="0" i="0" u="none" strike="noStrike" kern="1200" dirty="0" smtClean="0">
                <a:solidFill>
                  <a:schemeClr val="tx1"/>
                </a:solidFill>
                <a:effectLst/>
                <a:latin typeface="+mn-lt"/>
                <a:ea typeface="+mn-ea"/>
                <a:cs typeface="+mn-cs"/>
              </a:rPr>
              <a:t>Other measures like cycle time are lagging indicators. You only know the measurement when the item is complete. If you are watching queue size and you see it double, then you know right away that there will be a proportionate response to the cycle/lead time.</a:t>
            </a:r>
          </a:p>
          <a:p>
            <a:pPr rtl="0" fontAlgn="base"/>
            <a:r>
              <a:rPr lang="en-US" sz="1200" b="0" i="0" u="none" strike="noStrike" kern="1200" dirty="0" smtClean="0">
                <a:solidFill>
                  <a:schemeClr val="tx1"/>
                </a:solidFill>
                <a:effectLst/>
                <a:latin typeface="+mn-lt"/>
                <a:ea typeface="+mn-ea"/>
                <a:cs typeface="+mn-cs"/>
              </a:rPr>
              <a:t>We can’t estimate demand or capacity well, so we can use queue size as the control variable. </a:t>
            </a:r>
          </a:p>
          <a:p>
            <a:pPr rtl="0" fontAlgn="base"/>
            <a:r>
              <a:rPr lang="en-US" sz="1200" b="0" i="0" u="none" strike="noStrike" kern="1200" dirty="0" smtClean="0">
                <a:solidFill>
                  <a:schemeClr val="tx1"/>
                </a:solidFill>
                <a:effectLst/>
                <a:latin typeface="+mn-lt"/>
                <a:ea typeface="+mn-ea"/>
                <a:cs typeface="+mn-cs"/>
              </a:rPr>
              <a:t>When you are at the supermarket, how do you usually decide which checkout queue to enter? </a:t>
            </a:r>
          </a:p>
          <a:p>
            <a:pPr lvl="1" rtl="0" fontAlgn="base"/>
            <a:r>
              <a:rPr lang="en-US" sz="1200" b="0" i="0" u="none" strike="noStrike" kern="1200" dirty="0" smtClean="0">
                <a:solidFill>
                  <a:schemeClr val="tx1"/>
                </a:solidFill>
                <a:effectLst/>
                <a:latin typeface="+mn-lt"/>
                <a:ea typeface="+mn-ea"/>
                <a:cs typeface="+mn-cs"/>
              </a:rPr>
              <a:t>Usually the shortest one (if the jobs in the queue aren’t ginormous -- large carts of groceries).</a:t>
            </a: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25</a:t>
            </a:fld>
            <a:endParaRPr lang="en-US"/>
          </a:p>
        </p:txBody>
      </p:sp>
    </p:spTree>
    <p:extLst>
      <p:ext uri="{BB962C8B-B14F-4D97-AF65-F5344CB8AC3E}">
        <p14:creationId xmlns:p14="http://schemas.microsoft.com/office/powerpoint/2010/main" val="1882616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26</a:t>
            </a:fld>
            <a:endParaRPr lang="en-US"/>
          </a:p>
        </p:txBody>
      </p:sp>
    </p:spTree>
    <p:extLst>
      <p:ext uri="{BB962C8B-B14F-4D97-AF65-F5344CB8AC3E}">
        <p14:creationId xmlns:p14="http://schemas.microsoft.com/office/powerpoint/2010/main" val="2053197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Puling things out of order causes other items that were in queue to artificially age</a:t>
            </a:r>
            <a:r>
              <a:rPr lang="en-US" smtClean="0"/>
              <a:t>,</a:t>
            </a:r>
            <a:r>
              <a:rPr lang="en-US" baseline="0" smtClean="0"/>
              <a:t> increasing overall cycle times.</a:t>
            </a:r>
            <a:endParaRPr lang="en-US" smtClean="0"/>
          </a:p>
          <a:p>
            <a:endParaRPr lang="en-US" dirty="0" smtClean="0"/>
          </a:p>
          <a:p>
            <a:r>
              <a:rPr lang="en-US" dirty="0" smtClean="0"/>
              <a:t>http://</a:t>
            </a:r>
            <a:r>
              <a:rPr lang="en-US" dirty="0" err="1" smtClean="0"/>
              <a:t>www.ontheagilepath.net</a:t>
            </a:r>
            <a:r>
              <a:rPr lang="en-US" dirty="0" smtClean="0"/>
              <a:t>/2015/04/unleash-predictability-by-using-actionable-agile-metrics-6-key-learnings-from-daniel-s-vacantis-awesome-book.html</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27</a:t>
            </a:fld>
            <a:endParaRPr lang="en-US"/>
          </a:p>
        </p:txBody>
      </p:sp>
    </p:spTree>
    <p:extLst>
      <p:ext uri="{BB962C8B-B14F-4D97-AF65-F5344CB8AC3E}">
        <p14:creationId xmlns:p14="http://schemas.microsoft.com/office/powerpoint/2010/main" val="131616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Fortunately, we’re not</a:t>
            </a:r>
            <a:r>
              <a:rPr lang="en-US" baseline="0" dirty="0" smtClean="0"/>
              <a:t> going to dive into models or statistics today. You can do that later when you have more than 25 minutes to spend on the topic. </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4</a:t>
            </a:fld>
            <a:endParaRPr lang="en-US"/>
          </a:p>
        </p:txBody>
      </p:sp>
    </p:spTree>
    <p:extLst>
      <p:ext uri="{BB962C8B-B14F-4D97-AF65-F5344CB8AC3E}">
        <p14:creationId xmlns:p14="http://schemas.microsoft.com/office/powerpoint/2010/main" val="134005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we will talk about </a:t>
            </a:r>
          </a:p>
          <a:p>
            <a:pPr marL="171450" indent="-171450">
              <a:buFontTx/>
              <a:buChar char="-"/>
            </a:pPr>
            <a:r>
              <a:rPr lang="en-US" baseline="0" dirty="0" smtClean="0"/>
              <a:t>how queues matter when we try to have predictable delivery times</a:t>
            </a:r>
          </a:p>
          <a:p>
            <a:pPr marL="171450" indent="-171450">
              <a:buFontTx/>
              <a:buChar char="-"/>
            </a:pPr>
            <a:r>
              <a:rPr lang="en-US" baseline="0" dirty="0" smtClean="0"/>
              <a:t>Choices that we make about handling our queues that impact our success</a:t>
            </a:r>
          </a:p>
          <a:p>
            <a:pPr marL="171450" indent="-171450">
              <a:buFontTx/>
              <a:buChar char="-"/>
            </a:pPr>
            <a:r>
              <a:rPr lang="en-US" baseline="0" dirty="0" smtClean="0"/>
              <a:t>and what to monitor to see if we are on the right trajectory</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5</a:t>
            </a:fld>
            <a:endParaRPr lang="en-US"/>
          </a:p>
        </p:txBody>
      </p:sp>
    </p:spTree>
    <p:extLst>
      <p:ext uri="{BB962C8B-B14F-4D97-AF65-F5344CB8AC3E}">
        <p14:creationId xmlns:p14="http://schemas.microsoft.com/office/powerpoint/2010/main" val="821253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Queues</a:t>
            </a:r>
            <a:r>
              <a:rPr lang="en-US" sz="1200" b="0" i="0" u="none" strike="noStrike" kern="1200" dirty="0" smtClean="0">
                <a:solidFill>
                  <a:schemeClr val="tx1"/>
                </a:solidFill>
                <a:effectLst/>
                <a:latin typeface="+mn-lt"/>
                <a:ea typeface="+mn-ea"/>
                <a:cs typeface="+mn-cs"/>
              </a:rPr>
              <a:t> are the waiting work in our system</a:t>
            </a:r>
            <a:r>
              <a:rPr lang="en-US" sz="1200" b="1" i="0" u="none" strike="noStrike" kern="1200" dirty="0" smtClean="0">
                <a:solidFill>
                  <a:schemeClr val="tx1"/>
                </a:solidFill>
                <a:effectLst/>
                <a:latin typeface="+mn-lt"/>
                <a:ea typeface="+mn-ea"/>
                <a:cs typeface="+mn-cs"/>
              </a:rPr>
              <a:t>.</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7</a:t>
            </a:fld>
            <a:endParaRPr lang="en-US"/>
          </a:p>
        </p:txBody>
      </p:sp>
    </p:spTree>
    <p:extLst>
      <p:ext uri="{BB962C8B-B14F-4D97-AF65-F5344CB8AC3E}">
        <p14:creationId xmlns:p14="http://schemas.microsoft.com/office/powerpoint/2010/main" val="1461669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larger our queues, or the amount of work waiting in our system, the more we experience: </a:t>
            </a:r>
            <a:endParaRPr lang="en-US" b="0" dirty="0" smtClean="0">
              <a:effectLst/>
            </a:endParaRPr>
          </a:p>
          <a:p>
            <a:r>
              <a:rPr lang="en-US" sz="1200" b="0" i="0" u="none" strike="noStrike" kern="1200" dirty="0" smtClean="0">
                <a:solidFill>
                  <a:schemeClr val="tx1"/>
                </a:solidFill>
                <a:effectLst/>
                <a:latin typeface="+mn-lt"/>
                <a:ea typeface="+mn-ea"/>
                <a:cs typeface="+mn-cs"/>
              </a:rPr>
              <a:t>(p57 flow book)</a:t>
            </a:r>
          </a:p>
          <a:p>
            <a:endParaRPr lang="en-US" sz="1200" b="0"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remove</a:t>
            </a:r>
            <a:r>
              <a:rPr lang="en-US" sz="1200" b="1" i="0" u="none" strike="noStrike" kern="1200" baseline="0" dirty="0" smtClean="0">
                <a:solidFill>
                  <a:schemeClr val="tx1"/>
                </a:solidFill>
                <a:effectLst/>
                <a:latin typeface="+mn-lt"/>
                <a:ea typeface="+mn-ea"/>
                <a:cs typeface="+mn-cs"/>
              </a:rPr>
              <a:t> the increased risk</a:t>
            </a:r>
            <a:endParaRPr lang="en-US" b="1" dirty="0"/>
          </a:p>
        </p:txBody>
      </p:sp>
      <p:sp>
        <p:nvSpPr>
          <p:cNvPr id="4" name="Slide Number Placeholder 3"/>
          <p:cNvSpPr>
            <a:spLocks noGrp="1"/>
          </p:cNvSpPr>
          <p:nvPr>
            <p:ph type="sldNum" sz="quarter" idx="10"/>
          </p:nvPr>
        </p:nvSpPr>
        <p:spPr/>
        <p:txBody>
          <a:bodyPr/>
          <a:lstStyle/>
          <a:p>
            <a:fld id="{DA7799FA-B31C-5C45-BACE-9AF8692B6053}" type="slidenum">
              <a:rPr lang="en-US" smtClean="0"/>
              <a:t>8</a:t>
            </a:fld>
            <a:endParaRPr lang="en-US"/>
          </a:p>
        </p:txBody>
      </p:sp>
    </p:spTree>
    <p:extLst>
      <p:ext uri="{BB962C8B-B14F-4D97-AF65-F5344CB8AC3E}">
        <p14:creationId xmlns:p14="http://schemas.microsoft.com/office/powerpoint/2010/main" val="145389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9</a:t>
            </a:fld>
            <a:endParaRPr lang="en-US"/>
          </a:p>
        </p:txBody>
      </p:sp>
    </p:spTree>
    <p:extLst>
      <p:ext uri="{BB962C8B-B14F-4D97-AF65-F5344CB8AC3E}">
        <p14:creationId xmlns:p14="http://schemas.microsoft.com/office/powerpoint/2010/main" val="1230827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hare excelled at adding value quickly, but still lost the race due to periods of inactivity. Eliminating or reducing the periods of inactivity, such as time spent in queues, can be far more important than speeding up activities.</a:t>
            </a:r>
          </a:p>
          <a:p>
            <a:endParaRPr lang="en-US" baseline="0" dirty="0" smtClean="0"/>
          </a:p>
          <a:p>
            <a:r>
              <a:rPr lang="en-US" sz="1200" b="0" i="0" kern="1200" dirty="0" smtClean="0">
                <a:solidFill>
                  <a:schemeClr val="tx1"/>
                </a:solidFill>
                <a:effectLst/>
                <a:latin typeface="+mn-lt"/>
                <a:ea typeface="+mn-ea"/>
                <a:cs typeface="+mn-cs"/>
              </a:rPr>
              <a:t>Business units that embraced this approach [queue management for portfolio and product management] reduced their average development times by 30% to 50%. </a:t>
            </a:r>
            <a:r>
              <a:rPr lang="en-US" sz="1200" b="0" i="0" u="none" strike="noStrike" kern="1200" dirty="0" smtClean="0">
                <a:solidFill>
                  <a:schemeClr val="tx1"/>
                </a:solidFill>
                <a:effectLst/>
                <a:latin typeface="+mn-lt"/>
                <a:ea typeface="+mn-ea"/>
                <a:cs typeface="+mn-cs"/>
                <a:hlinkClick r:id="rId3"/>
              </a:rPr>
              <a:t>[AMNS96]</a:t>
            </a:r>
            <a:r>
              <a:rPr lang="en-US" sz="1200" b="0" i="0" u="none" strike="noStrike" kern="1200" dirty="0" smtClean="0">
                <a:solidFill>
                  <a:schemeClr val="tx1"/>
                </a:solidFill>
                <a:effectLst/>
                <a:latin typeface="+mn-lt"/>
                <a:ea typeface="+mn-ea"/>
                <a:cs typeface="+mn-cs"/>
              </a:rPr>
              <a:t> http://www-</a:t>
            </a:r>
            <a:r>
              <a:rPr lang="en-US" sz="1200" b="0" i="0" u="none" strike="noStrike" kern="1200" dirty="0" err="1" smtClean="0">
                <a:solidFill>
                  <a:schemeClr val="tx1"/>
                </a:solidFill>
                <a:effectLst/>
                <a:latin typeface="+mn-lt"/>
                <a:ea typeface="+mn-ea"/>
                <a:cs typeface="+mn-cs"/>
              </a:rPr>
              <a:t>bcf.usc.edu</a:t>
            </a:r>
            <a:r>
              <a:rPr lang="en-US" sz="1200" b="0" i="0" u="none" strike="noStrike" kern="1200" dirty="0" smtClean="0">
                <a:solidFill>
                  <a:schemeClr val="tx1"/>
                </a:solidFill>
                <a:effectLst/>
                <a:latin typeface="+mn-lt"/>
                <a:ea typeface="+mn-ea"/>
                <a:cs typeface="+mn-cs"/>
              </a:rPr>
              <a:t>/~</a:t>
            </a:r>
            <a:r>
              <a:rPr lang="en-US" sz="1200" b="0" i="0" u="none" strike="noStrike" kern="1200" dirty="0" err="1" smtClean="0">
                <a:solidFill>
                  <a:schemeClr val="tx1"/>
                </a:solidFill>
                <a:effectLst/>
                <a:latin typeface="+mn-lt"/>
                <a:ea typeface="+mn-ea"/>
                <a:cs typeface="+mn-cs"/>
              </a:rPr>
              <a:t>padler</a:t>
            </a:r>
            <a:r>
              <a:rPr lang="en-US" sz="1200" b="0" i="0" u="none" strike="noStrike" kern="1200" dirty="0" smtClean="0">
                <a:solidFill>
                  <a:schemeClr val="tx1"/>
                </a:solidFill>
                <a:effectLst/>
                <a:latin typeface="+mn-lt"/>
                <a:ea typeface="+mn-ea"/>
                <a:cs typeface="+mn-cs"/>
              </a:rPr>
              <a:t>/research/</a:t>
            </a:r>
            <a:r>
              <a:rPr lang="en-US" sz="1200" b="0" i="0" u="none" strike="noStrike" kern="1200" dirty="0" err="1" smtClean="0">
                <a:solidFill>
                  <a:schemeClr val="tx1"/>
                </a:solidFill>
                <a:effectLst/>
                <a:latin typeface="+mn-lt"/>
                <a:ea typeface="+mn-ea"/>
                <a:cs typeface="+mn-cs"/>
              </a:rPr>
              <a:t>HBR_prod_dev_proc.pdf</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10</a:t>
            </a:fld>
            <a:endParaRPr lang="en-US"/>
          </a:p>
        </p:txBody>
      </p:sp>
    </p:spTree>
    <p:extLst>
      <p:ext uri="{BB962C8B-B14F-4D97-AF65-F5344CB8AC3E}">
        <p14:creationId xmlns:p14="http://schemas.microsoft.com/office/powerpoint/2010/main" val="180953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why the tortoise</a:t>
            </a:r>
            <a:r>
              <a:rPr lang="en-US" baseline="0" dirty="0" smtClean="0"/>
              <a:t> </a:t>
            </a:r>
            <a:r>
              <a:rPr lang="en-US" dirty="0" smtClean="0"/>
              <a:t>beat the hare</a:t>
            </a:r>
            <a:r>
              <a:rPr lang="en-US" baseline="0" dirty="0" smtClean="0"/>
              <a:t> </a:t>
            </a:r>
            <a:r>
              <a:rPr lang="en-US" dirty="0" smtClean="0"/>
              <a:t>in the race of predictability. The</a:t>
            </a:r>
            <a:r>
              <a:rPr lang="en-US" baseline="0" dirty="0" smtClean="0"/>
              <a:t> tortoise</a:t>
            </a:r>
            <a:r>
              <a:rPr lang="en-US" dirty="0" smtClean="0"/>
              <a:t> went at a nice smooth speed compared to the alternating bursts and stops of</a:t>
            </a:r>
            <a:r>
              <a:rPr lang="en-US" baseline="0" dirty="0" smtClean="0"/>
              <a:t> the hare.</a:t>
            </a: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11</a:t>
            </a:fld>
            <a:endParaRPr lang="en-US"/>
          </a:p>
        </p:txBody>
      </p:sp>
    </p:spTree>
    <p:extLst>
      <p:ext uri="{BB962C8B-B14F-4D97-AF65-F5344CB8AC3E}">
        <p14:creationId xmlns:p14="http://schemas.microsoft.com/office/powerpoint/2010/main" val="177365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5" name="Rectangle 4"/>
          <p:cNvSpPr/>
          <p:nvPr/>
        </p:nvSpPr>
        <p:spPr>
          <a:xfrm>
            <a:off x="-152400" y="-114300"/>
            <a:ext cx="9448800" cy="5372100"/>
          </a:xfrm>
          <a:prstGeom prst="rect">
            <a:avLst/>
          </a:prstGeom>
          <a:solidFill>
            <a:srgbClr val="1E1E1E"/>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4" name="Picture 3"/>
          <p:cNvPicPr>
            <a:picLocks noChangeAspect="1"/>
          </p:cNvPicPr>
          <p:nvPr userDrawn="1"/>
        </p:nvPicPr>
        <p:blipFill>
          <a:blip r:embed="rId2"/>
          <a:stretch>
            <a:fillRect/>
          </a:stretch>
        </p:blipFill>
        <p:spPr>
          <a:xfrm>
            <a:off x="3444875" y="3249968"/>
            <a:ext cx="2254250" cy="715498"/>
          </a:xfrm>
          <a:prstGeom prst="rect">
            <a:avLst/>
          </a:prstGeom>
        </p:spPr>
      </p:pic>
      <p:sp>
        <p:nvSpPr>
          <p:cNvPr id="7" name="Title 1"/>
          <p:cNvSpPr>
            <a:spLocks noGrp="1"/>
          </p:cNvSpPr>
          <p:nvPr>
            <p:ph type="title" hasCustomPrompt="1"/>
          </p:nvPr>
        </p:nvSpPr>
        <p:spPr>
          <a:xfrm>
            <a:off x="457200" y="1378198"/>
            <a:ext cx="8229600" cy="857250"/>
          </a:xfrm>
        </p:spPr>
        <p:txBody>
          <a:bodyPr anchor="ctr">
            <a:normAutofit/>
          </a:bodyPr>
          <a:lstStyle>
            <a:lvl1pPr algn="ctr">
              <a:defRPr sz="4600" b="0" i="0">
                <a:solidFill>
                  <a:srgbClr val="FFFFFF"/>
                </a:solidFill>
                <a:latin typeface="Gotham HTF Light"/>
                <a:cs typeface="Gotham HTF Light"/>
              </a:defRPr>
            </a:lvl1pPr>
          </a:lstStyle>
          <a:p>
            <a:r>
              <a:rPr lang="en-US" dirty="0" smtClean="0"/>
              <a:t>Presentation Title</a:t>
            </a:r>
            <a:endParaRPr lang="en-US" dirty="0"/>
          </a:p>
        </p:txBody>
      </p:sp>
    </p:spTree>
    <p:extLst>
      <p:ext uri="{BB962C8B-B14F-4D97-AF65-F5344CB8AC3E}">
        <p14:creationId xmlns:p14="http://schemas.microsoft.com/office/powerpoint/2010/main" val="2867722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 Picture Left">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3771362" y="2039538"/>
            <a:ext cx="4292344" cy="2453799"/>
          </a:xfrm>
        </p:spPr>
        <p:txBody>
          <a:bodyPr>
            <a:normAutofit/>
          </a:bodyPr>
          <a:lstStyle>
            <a:lvl1pPr marL="0" indent="0">
              <a:lnSpc>
                <a:spcPct val="120000"/>
              </a:lnSpc>
              <a:buNone/>
              <a:defRPr sz="2000" baseline="0">
                <a:solidFill>
                  <a:srgbClr val="333630"/>
                </a:solidFill>
              </a:defRPr>
            </a:lvl1pPr>
          </a:lstStyle>
          <a:p>
            <a:pPr lvl="0"/>
            <a:r>
              <a:rPr lang="en-US" sz="2000" dirty="0" smtClean="0"/>
              <a:t>Body copy goes here…</a:t>
            </a:r>
            <a:endParaRPr lang="en-US" dirty="0"/>
          </a:p>
        </p:txBody>
      </p:sp>
      <p:sp>
        <p:nvSpPr>
          <p:cNvPr id="6" name="Title 1"/>
          <p:cNvSpPr>
            <a:spLocks noGrp="1"/>
          </p:cNvSpPr>
          <p:nvPr>
            <p:ph type="title" hasCustomPrompt="1"/>
          </p:nvPr>
        </p:nvSpPr>
        <p:spPr>
          <a:xfrm>
            <a:off x="3771362" y="464635"/>
            <a:ext cx="4292344" cy="1300976"/>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7515" y="0"/>
            <a:ext cx="3455067" cy="4767264"/>
          </a:xfrm>
        </p:spPr>
        <p:txBody>
          <a:bodyPr/>
          <a:lstStyle/>
          <a:p>
            <a:r>
              <a:rPr lang="en-US" smtClean="0"/>
              <a:t>Drag picture to placeholder or click icon to add</a:t>
            </a:r>
            <a:endParaRPr lang="en-US"/>
          </a:p>
        </p:txBody>
      </p:sp>
      <p:sp>
        <p:nvSpPr>
          <p:cNvPr id="8"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1925092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Picture Left Bullets">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3771362" y="2039538"/>
            <a:ext cx="4292344" cy="2453799"/>
          </a:xfrm>
        </p:spPr>
        <p:txBody>
          <a:bodyPr>
            <a:normAutofit/>
          </a:bodyPr>
          <a:lstStyle>
            <a:lvl1pPr marL="342900" marR="0" indent="-342900" algn="l" defTabSz="457200" rtl="0" eaLnBrk="1" fontAlgn="auto" latinLnBrk="0" hangingPunct="1">
              <a:lnSpc>
                <a:spcPct val="120000"/>
              </a:lnSpc>
              <a:spcBef>
                <a:spcPct val="20000"/>
              </a:spcBef>
              <a:spcAft>
                <a:spcPts val="0"/>
              </a:spcAft>
              <a:buClrTx/>
              <a:buSzTx/>
              <a:buFont typeface="Arial"/>
              <a:buChar char="•"/>
              <a:tabLst/>
              <a:defRPr sz="2000" baseline="0">
                <a:solidFill>
                  <a:srgbClr val="333630"/>
                </a:solidFill>
              </a:defRPr>
            </a:lvl1pPr>
          </a:lstStyle>
          <a:p>
            <a:pPr lvl="0"/>
            <a:r>
              <a:rPr lang="en-US" sz="2000" dirty="0" smtClean="0"/>
              <a:t>Body copy goes here…</a:t>
            </a:r>
          </a:p>
          <a:p>
            <a:pPr marL="342900" marR="0" lvl="0" indent="-342900" algn="l" defTabSz="457200" rtl="0" eaLnBrk="1" fontAlgn="auto" latinLnBrk="0" hangingPunct="1">
              <a:lnSpc>
                <a:spcPct val="120000"/>
              </a:lnSpc>
              <a:spcBef>
                <a:spcPct val="20000"/>
              </a:spcBef>
              <a:spcAft>
                <a:spcPts val="0"/>
              </a:spcAft>
              <a:buClrTx/>
              <a:buSzTx/>
              <a:buFont typeface="Arial"/>
              <a:buChar char="•"/>
              <a:tabLst/>
              <a:defRPr/>
            </a:pPr>
            <a:r>
              <a:rPr lang="en-US" sz="2000" dirty="0" smtClean="0"/>
              <a:t>Body copy goes here…</a:t>
            </a:r>
            <a:endParaRPr lang="en-US" dirty="0" smtClean="0"/>
          </a:p>
          <a:p>
            <a:pPr marL="342900" marR="0" lvl="0" indent="-342900" algn="l" defTabSz="457200" rtl="0" eaLnBrk="1" fontAlgn="auto" latinLnBrk="0" hangingPunct="1">
              <a:lnSpc>
                <a:spcPct val="120000"/>
              </a:lnSpc>
              <a:spcBef>
                <a:spcPct val="20000"/>
              </a:spcBef>
              <a:spcAft>
                <a:spcPts val="0"/>
              </a:spcAft>
              <a:buClrTx/>
              <a:buSzTx/>
              <a:buFont typeface="Arial"/>
              <a:buChar char="•"/>
              <a:tabLst/>
              <a:defRPr/>
            </a:pPr>
            <a:r>
              <a:rPr lang="en-US" sz="2000" dirty="0" smtClean="0"/>
              <a:t>Body copy goes here…</a:t>
            </a:r>
            <a:endParaRPr lang="en-US" dirty="0" smtClean="0"/>
          </a:p>
          <a:p>
            <a:pPr lvl="0"/>
            <a:endParaRPr lang="en-US" dirty="0"/>
          </a:p>
        </p:txBody>
      </p:sp>
      <p:sp>
        <p:nvSpPr>
          <p:cNvPr id="6" name="Title 1"/>
          <p:cNvSpPr>
            <a:spLocks noGrp="1"/>
          </p:cNvSpPr>
          <p:nvPr>
            <p:ph type="title" hasCustomPrompt="1"/>
          </p:nvPr>
        </p:nvSpPr>
        <p:spPr>
          <a:xfrm>
            <a:off x="3771362" y="464635"/>
            <a:ext cx="4292344" cy="1300976"/>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7515" y="0"/>
            <a:ext cx="3455067" cy="4767264"/>
          </a:xfrm>
        </p:spPr>
        <p:txBody>
          <a:bodyPr/>
          <a:lstStyle/>
          <a:p>
            <a:r>
              <a:rPr lang="en-US" smtClean="0"/>
              <a:t>Drag picture to placeholder or click icon to add</a:t>
            </a:r>
            <a:endParaRPr lang="en-US"/>
          </a:p>
        </p:txBody>
      </p:sp>
      <p:sp>
        <p:nvSpPr>
          <p:cNvPr id="8"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3833266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Picture Left">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6447956" y="1858452"/>
            <a:ext cx="2389804" cy="2783504"/>
          </a:xfrm>
        </p:spPr>
        <p:txBody>
          <a:bodyPr>
            <a:normAutofit/>
          </a:bodyPr>
          <a:lstStyle>
            <a:lvl1pPr marL="0" indent="0">
              <a:lnSpc>
                <a:spcPct val="120000"/>
              </a:lnSpc>
              <a:buNone/>
              <a:defRPr sz="2000" baseline="0">
                <a:solidFill>
                  <a:srgbClr val="333630"/>
                </a:solidFill>
              </a:defRPr>
            </a:lvl1pPr>
          </a:lstStyle>
          <a:p>
            <a:pPr lvl="0"/>
            <a:r>
              <a:rPr lang="en-US" sz="2000" dirty="0" smtClean="0"/>
              <a:t>Body copy goes here…</a:t>
            </a:r>
            <a:endParaRPr lang="en-US" dirty="0"/>
          </a:p>
        </p:txBody>
      </p:sp>
      <p:sp>
        <p:nvSpPr>
          <p:cNvPr id="6" name="Title 1"/>
          <p:cNvSpPr>
            <a:spLocks noGrp="1"/>
          </p:cNvSpPr>
          <p:nvPr>
            <p:ph type="title" hasCustomPrompt="1"/>
          </p:nvPr>
        </p:nvSpPr>
        <p:spPr>
          <a:xfrm>
            <a:off x="6447956" y="432168"/>
            <a:ext cx="2389804" cy="1300976"/>
          </a:xfrm>
        </p:spPr>
        <p:txBody>
          <a:bodyPr anchor="t">
            <a:normAutofit/>
          </a:bodyPr>
          <a:lstStyle>
            <a:lvl1pPr algn="l">
              <a:defRPr sz="26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0" y="0"/>
            <a:ext cx="6132323" cy="4767264"/>
          </a:xfrm>
        </p:spPr>
        <p:txBody>
          <a:bodyPr/>
          <a:lstStyle/>
          <a:p>
            <a:r>
              <a:rPr lang="en-US" smtClean="0"/>
              <a:t>Drag picture to placeholder or click icon to add</a:t>
            </a:r>
            <a:endParaRPr lang="en-US"/>
          </a:p>
        </p:txBody>
      </p:sp>
      <p:sp>
        <p:nvSpPr>
          <p:cNvPr id="8"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1236746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 Picture Right">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300603" y="1983761"/>
            <a:ext cx="2389804" cy="2649200"/>
          </a:xfrm>
        </p:spPr>
        <p:txBody>
          <a:bodyPr>
            <a:normAutofit/>
          </a:bodyPr>
          <a:lstStyle>
            <a:lvl1pPr marL="0" indent="0">
              <a:lnSpc>
                <a:spcPct val="120000"/>
              </a:lnSpc>
              <a:buNone/>
              <a:defRPr sz="2000" baseline="0">
                <a:solidFill>
                  <a:srgbClr val="333630"/>
                </a:solidFill>
              </a:defRPr>
            </a:lvl1pPr>
          </a:lstStyle>
          <a:p>
            <a:pPr lvl="0"/>
            <a:r>
              <a:rPr lang="en-US" sz="2000" dirty="0" smtClean="0"/>
              <a:t>Body copy goes here…</a:t>
            </a:r>
            <a:endParaRPr lang="en-US" dirty="0"/>
          </a:p>
        </p:txBody>
      </p:sp>
      <p:sp>
        <p:nvSpPr>
          <p:cNvPr id="6" name="Title 1"/>
          <p:cNvSpPr>
            <a:spLocks noGrp="1"/>
          </p:cNvSpPr>
          <p:nvPr>
            <p:ph type="title" hasCustomPrompt="1"/>
          </p:nvPr>
        </p:nvSpPr>
        <p:spPr>
          <a:xfrm>
            <a:off x="300603" y="464635"/>
            <a:ext cx="2389804" cy="1300976"/>
          </a:xfrm>
        </p:spPr>
        <p:txBody>
          <a:bodyPr anchor="t">
            <a:normAutofit/>
          </a:bodyPr>
          <a:lstStyle>
            <a:lvl1pPr algn="l">
              <a:defRPr sz="26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3011677" y="0"/>
            <a:ext cx="6132323" cy="4767264"/>
          </a:xfrm>
        </p:spPr>
        <p:txBody>
          <a:bodyPr/>
          <a:lstStyle/>
          <a:p>
            <a:r>
              <a:rPr lang="en-US" smtClean="0"/>
              <a:t>Drag picture to placeholder or click icon to add</a:t>
            </a:r>
            <a:endParaRPr lang="en-US"/>
          </a:p>
        </p:txBody>
      </p:sp>
      <p:sp>
        <p:nvSpPr>
          <p:cNvPr id="8"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3662857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Credit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blip>
          <a:stretch>
            <a:fillRect/>
          </a:stretch>
        </p:blipFill>
        <p:spPr>
          <a:xfrm>
            <a:off x="0" y="-1"/>
            <a:ext cx="9144000" cy="5143501"/>
          </a:xfrm>
          <a:prstGeom prst="rect">
            <a:avLst/>
          </a:prstGeom>
        </p:spPr>
      </p:pic>
      <p:pic>
        <p:nvPicPr>
          <p:cNvPr id="5" name="Picture 4"/>
          <p:cNvPicPr>
            <a:picLocks noChangeAspect="1"/>
          </p:cNvPicPr>
          <p:nvPr userDrawn="1"/>
        </p:nvPicPr>
        <p:blipFill>
          <a:blip r:embed="rId3"/>
          <a:stretch>
            <a:fillRect/>
          </a:stretch>
        </p:blipFill>
        <p:spPr>
          <a:xfrm>
            <a:off x="2992574" y="3802326"/>
            <a:ext cx="3158852" cy="1002620"/>
          </a:xfrm>
          <a:prstGeom prst="rect">
            <a:avLst/>
          </a:prstGeom>
        </p:spPr>
      </p:pic>
      <p:sp>
        <p:nvSpPr>
          <p:cNvPr id="2" name="TextBox 1"/>
          <p:cNvSpPr txBox="1"/>
          <p:nvPr userDrawn="1"/>
        </p:nvSpPr>
        <p:spPr>
          <a:xfrm>
            <a:off x="4193489" y="4635669"/>
            <a:ext cx="1915909" cy="338554"/>
          </a:xfrm>
          <a:prstGeom prst="rect">
            <a:avLst/>
          </a:prstGeom>
          <a:noFill/>
        </p:spPr>
        <p:txBody>
          <a:bodyPr wrap="none" rtlCol="0">
            <a:spAutoFit/>
          </a:bodyPr>
          <a:lstStyle/>
          <a:p>
            <a:r>
              <a:rPr lang="en-US" sz="1600" b="0" i="0" dirty="0" smtClean="0">
                <a:solidFill>
                  <a:schemeClr val="bg1"/>
                </a:solidFill>
                <a:latin typeface="Gotham HTF Light"/>
                <a:cs typeface="Gotham HTF Light"/>
              </a:rPr>
              <a:t>www.leankit.com</a:t>
            </a:r>
            <a:endParaRPr lang="en-US" sz="1600" b="0" i="0" dirty="0">
              <a:solidFill>
                <a:schemeClr val="bg1"/>
              </a:solidFill>
              <a:latin typeface="Gotham HTF Light"/>
              <a:cs typeface="Gotham HTF Light"/>
            </a:endParaRPr>
          </a:p>
        </p:txBody>
      </p:sp>
    </p:spTree>
    <p:extLst>
      <p:ext uri="{BB962C8B-B14F-4D97-AF65-F5344CB8AC3E}">
        <p14:creationId xmlns:p14="http://schemas.microsoft.com/office/powerpoint/2010/main" val="27327121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Table of Content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372682"/>
            <a:ext cx="6637056" cy="1132839"/>
          </a:xfrm>
        </p:spPr>
        <p:txBody>
          <a:bodyPr anchor="t">
            <a:normAutofit/>
          </a:bodyPr>
          <a:lstStyle>
            <a:lvl1pPr algn="l">
              <a:defRPr sz="3200" b="0" i="0">
                <a:solidFill>
                  <a:schemeClr val="tx2"/>
                </a:solidFill>
                <a:latin typeface="Gotham HTF Light"/>
                <a:cs typeface="Gotham HTF Light"/>
              </a:defRPr>
            </a:lvl1pPr>
          </a:lstStyle>
          <a:p>
            <a:r>
              <a:rPr lang="en-US" dirty="0" smtClean="0"/>
              <a:t>Agenda</a:t>
            </a:r>
            <a:endParaRPr lang="en-US" dirty="0"/>
          </a:p>
        </p:txBody>
      </p:sp>
      <p:sp>
        <p:nvSpPr>
          <p:cNvPr id="12" name="Content Placeholder 12"/>
          <p:cNvSpPr>
            <a:spLocks noGrp="1"/>
          </p:cNvSpPr>
          <p:nvPr>
            <p:ph sz="quarter" idx="10" hasCustomPrompt="1"/>
          </p:nvPr>
        </p:nvSpPr>
        <p:spPr>
          <a:xfrm>
            <a:off x="457200" y="1893588"/>
            <a:ext cx="6637056" cy="2735185"/>
          </a:xfrm>
        </p:spPr>
        <p:txBody>
          <a:bodyPr>
            <a:normAutofit/>
          </a:bodyPr>
          <a:lstStyle>
            <a:lvl1pPr marL="457200" marR="0" indent="-457200" algn="l" defTabSz="457200" rtl="0" eaLnBrk="1" fontAlgn="auto" latinLnBrk="0" hangingPunct="1">
              <a:lnSpc>
                <a:spcPct val="120000"/>
              </a:lnSpc>
              <a:spcBef>
                <a:spcPct val="20000"/>
              </a:spcBef>
              <a:spcAft>
                <a:spcPts val="0"/>
              </a:spcAft>
              <a:buClrTx/>
              <a:buSzTx/>
              <a:buFont typeface="Arial"/>
              <a:buChar char="•"/>
              <a:tabLst/>
              <a:defRPr sz="2000" baseline="0">
                <a:solidFill>
                  <a:srgbClr val="333630"/>
                </a:solidFill>
              </a:defRPr>
            </a:lvl1pPr>
          </a:lstStyle>
          <a:p>
            <a:pPr lvl="0"/>
            <a:r>
              <a:rPr lang="en-US" sz="2000" dirty="0" smtClean="0"/>
              <a:t>Agenda Item</a:t>
            </a:r>
          </a:p>
          <a:p>
            <a:pPr marL="457200" marR="0" lvl="0" indent="-457200" algn="l" defTabSz="457200" rtl="0" eaLnBrk="1" fontAlgn="auto" latinLnBrk="0" hangingPunct="1">
              <a:lnSpc>
                <a:spcPct val="120000"/>
              </a:lnSpc>
              <a:spcBef>
                <a:spcPct val="20000"/>
              </a:spcBef>
              <a:spcAft>
                <a:spcPts val="0"/>
              </a:spcAft>
              <a:buClrTx/>
              <a:buSzTx/>
              <a:buFont typeface="Arial"/>
              <a:buChar char="•"/>
              <a:tabLst/>
              <a:defRPr/>
            </a:pPr>
            <a:r>
              <a:rPr lang="en-US" sz="2000" dirty="0" smtClean="0"/>
              <a:t>Agenda Item</a:t>
            </a:r>
          </a:p>
          <a:p>
            <a:pPr marL="457200" marR="0" lvl="0" indent="-457200" algn="l" defTabSz="457200" rtl="0" eaLnBrk="1" fontAlgn="auto" latinLnBrk="0" hangingPunct="1">
              <a:lnSpc>
                <a:spcPct val="120000"/>
              </a:lnSpc>
              <a:spcBef>
                <a:spcPct val="20000"/>
              </a:spcBef>
              <a:spcAft>
                <a:spcPts val="0"/>
              </a:spcAft>
              <a:buClrTx/>
              <a:buSzTx/>
              <a:buFont typeface="Arial"/>
              <a:buChar char="•"/>
              <a:tabLst/>
              <a:defRPr/>
            </a:pPr>
            <a:r>
              <a:rPr lang="en-US" sz="2000" dirty="0" smtClean="0"/>
              <a:t>Agenda Item</a:t>
            </a:r>
          </a:p>
          <a:p>
            <a:pPr marL="457200" marR="0" lvl="0" indent="-457200" algn="l" defTabSz="457200" rtl="0" eaLnBrk="1" fontAlgn="auto" latinLnBrk="0" hangingPunct="1">
              <a:lnSpc>
                <a:spcPct val="120000"/>
              </a:lnSpc>
              <a:spcBef>
                <a:spcPct val="20000"/>
              </a:spcBef>
              <a:spcAft>
                <a:spcPts val="0"/>
              </a:spcAft>
              <a:buClrTx/>
              <a:buSzTx/>
              <a:buFont typeface="Arial"/>
              <a:buChar char="•"/>
              <a:tabLst/>
              <a:defRPr/>
            </a:pPr>
            <a:r>
              <a:rPr lang="en-US" sz="2000" dirty="0" smtClean="0"/>
              <a:t>Agenda Item</a:t>
            </a:r>
          </a:p>
          <a:p>
            <a:pPr lvl="0"/>
            <a:endParaRPr lang="en-US" sz="2000" dirty="0" smtClean="0"/>
          </a:p>
        </p:txBody>
      </p:sp>
      <p:cxnSp>
        <p:nvCxnSpPr>
          <p:cNvPr id="3" name="Straight Connector 2"/>
          <p:cNvCxnSpPr/>
          <p:nvPr userDrawn="1"/>
        </p:nvCxnSpPr>
        <p:spPr>
          <a:xfrm>
            <a:off x="457200" y="1076478"/>
            <a:ext cx="8227181" cy="0"/>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305276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ag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71856" y="629210"/>
            <a:ext cx="8229600" cy="857250"/>
          </a:xfrm>
        </p:spPr>
        <p:txBody>
          <a:bodyPr/>
          <a:lstStyle>
            <a:lvl1pPr algn="ctr">
              <a:defRPr cap="all">
                <a:solidFill>
                  <a:schemeClr val="tx2"/>
                </a:solidFill>
                <a:latin typeface="Gotham HTF Bold"/>
                <a:cs typeface="Gotham HTF Bold"/>
              </a:defRPr>
            </a:lvl1pPr>
          </a:lstStyle>
          <a:p>
            <a:r>
              <a:rPr lang="en-US" dirty="0" smtClean="0"/>
              <a:t>Section Header</a:t>
            </a:r>
            <a:endParaRPr lang="en-US" dirty="0"/>
          </a:p>
        </p:txBody>
      </p:sp>
      <p:sp>
        <p:nvSpPr>
          <p:cNvPr id="12" name="Content Placeholder 12"/>
          <p:cNvSpPr>
            <a:spLocks noGrp="1"/>
          </p:cNvSpPr>
          <p:nvPr>
            <p:ph sz="quarter" idx="10" hasCustomPrompt="1"/>
          </p:nvPr>
        </p:nvSpPr>
        <p:spPr>
          <a:xfrm>
            <a:off x="1937019" y="1899962"/>
            <a:ext cx="5269964" cy="2453799"/>
          </a:xfrm>
        </p:spPr>
        <p:txBody>
          <a:bodyPr>
            <a:normAutofit/>
          </a:bodyPr>
          <a:lstStyle>
            <a:lvl1pPr marL="0" indent="0" algn="ctr">
              <a:lnSpc>
                <a:spcPct val="120000"/>
              </a:lnSpc>
              <a:buNone/>
              <a:defRPr sz="2000" baseline="0"/>
            </a:lvl1pPr>
          </a:lstStyle>
          <a:p>
            <a:pPr lvl="0"/>
            <a:r>
              <a:rPr lang="en-US" sz="2000" dirty="0" smtClean="0"/>
              <a:t>Subtext goes here…</a:t>
            </a:r>
            <a:endParaRPr lang="en-US" dirty="0"/>
          </a:p>
        </p:txBody>
      </p:sp>
      <p:sp>
        <p:nvSpPr>
          <p:cNvPr id="5"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p>
        </p:txBody>
      </p:sp>
    </p:spTree>
    <p:extLst>
      <p:ext uri="{BB962C8B-B14F-4D97-AF65-F5344CB8AC3E}">
        <p14:creationId xmlns:p14="http://schemas.microsoft.com/office/powerpoint/2010/main" val="2842372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l Pag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372682"/>
            <a:ext cx="6637056" cy="1132839"/>
          </a:xfrm>
        </p:spPr>
        <p:txBody>
          <a:bodyPr anchor="t">
            <a:normAutofit/>
          </a:bodyPr>
          <a:lstStyle>
            <a:lvl1pPr algn="l">
              <a:defRPr sz="3200" b="0" i="0">
                <a:solidFill>
                  <a:schemeClr val="tx2"/>
                </a:solidFill>
                <a:latin typeface="Gotham HTF Light"/>
                <a:cs typeface="Gotham HTF Light"/>
              </a:defRPr>
            </a:lvl1pPr>
          </a:lstStyle>
          <a:p>
            <a:r>
              <a:rPr lang="en-US" dirty="0" smtClean="0"/>
              <a:t>Header 2</a:t>
            </a:r>
            <a:endParaRPr lang="en-US" dirty="0"/>
          </a:p>
        </p:txBody>
      </p:sp>
      <p:sp>
        <p:nvSpPr>
          <p:cNvPr id="12" name="Content Placeholder 12"/>
          <p:cNvSpPr>
            <a:spLocks noGrp="1"/>
          </p:cNvSpPr>
          <p:nvPr>
            <p:ph sz="quarter" idx="10" hasCustomPrompt="1"/>
          </p:nvPr>
        </p:nvSpPr>
        <p:spPr>
          <a:xfrm>
            <a:off x="457200" y="1780275"/>
            <a:ext cx="6637056" cy="2735185"/>
          </a:xfrm>
        </p:spPr>
        <p:txBody>
          <a:bodyPr>
            <a:normAutofit/>
          </a:bodyPr>
          <a:lstStyle>
            <a:lvl1pPr marL="0" indent="0">
              <a:lnSpc>
                <a:spcPct val="120000"/>
              </a:lnSpc>
              <a:buFont typeface="Arial"/>
              <a:buNone/>
              <a:defRPr sz="2000" baseline="0">
                <a:solidFill>
                  <a:srgbClr val="333630"/>
                </a:solidFill>
              </a:defRPr>
            </a:lvl1pPr>
          </a:lstStyle>
          <a:p>
            <a:pPr lvl="0"/>
            <a:r>
              <a:rPr lang="en-US" sz="2000" dirty="0" smtClean="0"/>
              <a:t>Body copy goes here…</a:t>
            </a:r>
          </a:p>
        </p:txBody>
      </p:sp>
      <p:cxnSp>
        <p:nvCxnSpPr>
          <p:cNvPr id="14" name="Straight Connector 13"/>
          <p:cNvCxnSpPr/>
          <p:nvPr userDrawn="1"/>
        </p:nvCxnSpPr>
        <p:spPr>
          <a:xfrm>
            <a:off x="457200" y="1076478"/>
            <a:ext cx="8227181" cy="0"/>
          </a:xfrm>
          <a:prstGeom prst="line">
            <a:avLst/>
          </a:prstGeom>
          <a:ln>
            <a:solidFill>
              <a:schemeClr val="accent5"/>
            </a:solidFill>
          </a:ln>
        </p:spPr>
        <p:style>
          <a:lnRef idx="1">
            <a:schemeClr val="dk1"/>
          </a:lnRef>
          <a:fillRef idx="0">
            <a:schemeClr val="dk1"/>
          </a:fillRef>
          <a:effectRef idx="0">
            <a:schemeClr val="dk1"/>
          </a:effectRef>
          <a:fontRef idx="minor">
            <a:schemeClr val="tx1"/>
          </a:fontRef>
        </p:style>
      </p:cxnSp>
      <p:sp>
        <p:nvSpPr>
          <p:cNvPr id="8"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1855832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Picture Right">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269323" y="2211864"/>
            <a:ext cx="3924103" cy="2453799"/>
          </a:xfrm>
        </p:spPr>
        <p:txBody>
          <a:bodyPr>
            <a:normAutofit/>
          </a:bodyPr>
          <a:lstStyle>
            <a:lvl1pPr marL="0" indent="0">
              <a:lnSpc>
                <a:spcPct val="120000"/>
              </a:lnSpc>
              <a:buNone/>
              <a:defRPr sz="2000" baseline="0">
                <a:solidFill>
                  <a:srgbClr val="333630"/>
                </a:solidFill>
              </a:defRPr>
            </a:lvl1pPr>
          </a:lstStyle>
          <a:p>
            <a:pPr lvl="0"/>
            <a:r>
              <a:rPr lang="en-US" sz="2000" dirty="0" smtClean="0"/>
              <a:t>Body copy goes here…</a:t>
            </a:r>
            <a:endParaRPr lang="en-US" dirty="0"/>
          </a:p>
        </p:txBody>
      </p:sp>
      <p:sp>
        <p:nvSpPr>
          <p:cNvPr id="6" name="Title 1"/>
          <p:cNvSpPr>
            <a:spLocks noGrp="1"/>
          </p:cNvSpPr>
          <p:nvPr>
            <p:ph type="title" hasCustomPrompt="1"/>
          </p:nvPr>
        </p:nvSpPr>
        <p:spPr>
          <a:xfrm>
            <a:off x="269324" y="464635"/>
            <a:ext cx="3891643" cy="1300976"/>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4591726" y="0"/>
            <a:ext cx="4552273" cy="4767264"/>
          </a:xfrm>
        </p:spPr>
        <p:txBody>
          <a:bodyPr/>
          <a:lstStyle/>
          <a:p>
            <a:r>
              <a:rPr lang="en-US" smtClean="0"/>
              <a:t>Drag picture to placeholder or click icon to add</a:t>
            </a:r>
            <a:endParaRPr lang="en-US"/>
          </a:p>
        </p:txBody>
      </p:sp>
      <p:sp>
        <p:nvSpPr>
          <p:cNvPr id="8"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3935270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 Picture Left">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4853534" y="2211864"/>
            <a:ext cx="3901559" cy="2453799"/>
          </a:xfrm>
        </p:spPr>
        <p:txBody>
          <a:bodyPr>
            <a:normAutofit/>
          </a:bodyPr>
          <a:lstStyle>
            <a:lvl1pPr marL="0" indent="0">
              <a:lnSpc>
                <a:spcPct val="120000"/>
              </a:lnSpc>
              <a:buNone/>
              <a:defRPr sz="2000" baseline="0">
                <a:solidFill>
                  <a:srgbClr val="333630"/>
                </a:solidFill>
              </a:defRPr>
            </a:lvl1pPr>
          </a:lstStyle>
          <a:p>
            <a:pPr lvl="0"/>
            <a:r>
              <a:rPr lang="en-US" sz="2000" dirty="0" smtClean="0"/>
              <a:t>Body copy goes here…</a:t>
            </a:r>
            <a:endParaRPr lang="en-US" dirty="0"/>
          </a:p>
        </p:txBody>
      </p:sp>
      <p:sp>
        <p:nvSpPr>
          <p:cNvPr id="6" name="Title 1"/>
          <p:cNvSpPr>
            <a:spLocks noGrp="1"/>
          </p:cNvSpPr>
          <p:nvPr>
            <p:ph type="title" hasCustomPrompt="1"/>
          </p:nvPr>
        </p:nvSpPr>
        <p:spPr>
          <a:xfrm>
            <a:off x="4853533" y="464635"/>
            <a:ext cx="3869287" cy="1300976"/>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0" y="0"/>
            <a:ext cx="4552273" cy="4754880"/>
          </a:xfrm>
        </p:spPr>
        <p:txBody>
          <a:bodyPr/>
          <a:lstStyle/>
          <a:p>
            <a:r>
              <a:rPr lang="en-US" smtClean="0"/>
              <a:t>Drag picture to placeholder or click icon to add</a:t>
            </a:r>
            <a:endParaRPr lang="en-US"/>
          </a:p>
        </p:txBody>
      </p:sp>
      <p:sp>
        <p:nvSpPr>
          <p:cNvPr id="8"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3743961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Bottom">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7078" y="291813"/>
            <a:ext cx="7967231" cy="745158"/>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0" y="1209793"/>
            <a:ext cx="9143999" cy="3545087"/>
          </a:xfrm>
        </p:spPr>
        <p:txBody>
          <a:bodyPr/>
          <a:lstStyle/>
          <a:p>
            <a:r>
              <a:rPr lang="en-US" smtClean="0"/>
              <a:t>Drag picture to placeholder or click icon to add</a:t>
            </a:r>
            <a:endParaRPr lang="en-US"/>
          </a:p>
        </p:txBody>
      </p:sp>
      <p:sp>
        <p:nvSpPr>
          <p:cNvPr id="7"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179321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Top">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0" y="-1"/>
            <a:ext cx="9143999" cy="3656236"/>
          </a:xfrm>
        </p:spPr>
        <p:txBody>
          <a:bodyPr/>
          <a:lstStyle/>
          <a:p>
            <a:r>
              <a:rPr lang="en-US" smtClean="0"/>
              <a:t>Drag picture to placeholder or click icon to add</a:t>
            </a:r>
            <a:endParaRPr lang="en-US"/>
          </a:p>
        </p:txBody>
      </p:sp>
      <p:sp>
        <p:nvSpPr>
          <p:cNvPr id="4" name="Content Placeholder 12"/>
          <p:cNvSpPr>
            <a:spLocks noGrp="1"/>
          </p:cNvSpPr>
          <p:nvPr>
            <p:ph sz="quarter" idx="10" hasCustomPrompt="1"/>
          </p:nvPr>
        </p:nvSpPr>
        <p:spPr>
          <a:xfrm>
            <a:off x="309560" y="3747205"/>
            <a:ext cx="7342255" cy="929089"/>
          </a:xfrm>
        </p:spPr>
        <p:txBody>
          <a:bodyPr>
            <a:normAutofit/>
          </a:bodyPr>
          <a:lstStyle>
            <a:lvl1pPr marL="0" indent="0">
              <a:lnSpc>
                <a:spcPct val="120000"/>
              </a:lnSpc>
              <a:buNone/>
              <a:defRPr sz="1800" baseline="0">
                <a:solidFill>
                  <a:srgbClr val="333630"/>
                </a:solidFill>
              </a:defRPr>
            </a:lvl1pPr>
          </a:lstStyle>
          <a:p>
            <a:pPr lvl="0"/>
            <a:r>
              <a:rPr lang="en-US" sz="2000" dirty="0" smtClean="0"/>
              <a:t>Body copy goes here…</a:t>
            </a:r>
            <a:endParaRPr lang="en-US" dirty="0"/>
          </a:p>
        </p:txBody>
      </p:sp>
      <p:sp>
        <p:nvSpPr>
          <p:cNvPr id="5"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248898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Picture Right">
    <p:spTree>
      <p:nvGrpSpPr>
        <p:cNvPr id="1" name=""/>
        <p:cNvGrpSpPr/>
        <p:nvPr/>
      </p:nvGrpSpPr>
      <p:grpSpPr>
        <a:xfrm>
          <a:off x="0" y="0"/>
          <a:ext cx="0" cy="0"/>
          <a:chOff x="0" y="0"/>
          <a:chExt cx="0" cy="0"/>
        </a:xfrm>
      </p:grpSpPr>
      <p:sp>
        <p:nvSpPr>
          <p:cNvPr id="13" name="Content Placeholder 12"/>
          <p:cNvSpPr>
            <a:spLocks noGrp="1"/>
          </p:cNvSpPr>
          <p:nvPr>
            <p:ph sz="quarter" idx="10" hasCustomPrompt="1"/>
          </p:nvPr>
        </p:nvSpPr>
        <p:spPr>
          <a:xfrm>
            <a:off x="457200" y="2211864"/>
            <a:ext cx="4292344" cy="2453799"/>
          </a:xfrm>
        </p:spPr>
        <p:txBody>
          <a:bodyPr>
            <a:normAutofit/>
          </a:bodyPr>
          <a:lstStyle>
            <a:lvl1pPr marL="0" indent="0">
              <a:lnSpc>
                <a:spcPct val="120000"/>
              </a:lnSpc>
              <a:buNone/>
              <a:defRPr sz="2000" baseline="0">
                <a:solidFill>
                  <a:srgbClr val="333630"/>
                </a:solidFill>
              </a:defRPr>
            </a:lvl1pPr>
          </a:lstStyle>
          <a:p>
            <a:pPr lvl="0"/>
            <a:r>
              <a:rPr lang="en-US" sz="2000" dirty="0" smtClean="0"/>
              <a:t>Body copy goes here…</a:t>
            </a:r>
            <a:endParaRPr lang="en-US" dirty="0"/>
          </a:p>
        </p:txBody>
      </p:sp>
      <p:sp>
        <p:nvSpPr>
          <p:cNvPr id="6" name="Title 1"/>
          <p:cNvSpPr>
            <a:spLocks noGrp="1"/>
          </p:cNvSpPr>
          <p:nvPr>
            <p:ph type="title" hasCustomPrompt="1"/>
          </p:nvPr>
        </p:nvSpPr>
        <p:spPr>
          <a:xfrm>
            <a:off x="457200" y="464635"/>
            <a:ext cx="4292344" cy="1300976"/>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5688932" y="0"/>
            <a:ext cx="3455067" cy="4767264"/>
          </a:xfrm>
        </p:spPr>
        <p:txBody>
          <a:bodyPr/>
          <a:lstStyle/>
          <a:p>
            <a:r>
              <a:rPr lang="en-US" smtClean="0"/>
              <a:t>Drag picture to placeholder or click icon to add</a:t>
            </a:r>
            <a:endParaRPr lang="en-US"/>
          </a:p>
        </p:txBody>
      </p:sp>
      <p:sp>
        <p:nvSpPr>
          <p:cNvPr id="8"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spTree>
    <p:extLst>
      <p:ext uri="{BB962C8B-B14F-4D97-AF65-F5344CB8AC3E}">
        <p14:creationId xmlns:p14="http://schemas.microsoft.com/office/powerpoint/2010/main" val="2066212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4767264"/>
            <a:ext cx="9144000" cy="376236"/>
          </a:xfrm>
          <a:prstGeom prst="rect">
            <a:avLst/>
          </a:prstGeom>
          <a:solidFill>
            <a:schemeClr val="bg1"/>
          </a:solidFill>
          <a:ln>
            <a:noFill/>
          </a:ln>
        </p:spPr>
        <p:txBody>
          <a:bodyPr vert="horz" lIns="91440" tIns="45720" rIns="91440" bIns="45720" rtlCol="0" anchor="ctr"/>
          <a:lstStyle>
            <a:lvl1pPr algn="l">
              <a:defRPr sz="1200" b="0" i="1">
                <a:solidFill>
                  <a:schemeClr val="tx1"/>
                </a:solidFill>
                <a:latin typeface="Gotham HTF Book" charset="0"/>
                <a:ea typeface="Gotham HTF Book" charset="0"/>
                <a:cs typeface="Gotham HTF Book" charset="0"/>
              </a:defRPr>
            </a:lvl1pPr>
          </a:lstStyle>
          <a:p>
            <a:r>
              <a:rPr lang="en-US" smtClean="0"/>
              <a:t>@everydaykanban</a:t>
            </a:r>
            <a:endParaRPr lang="en-US" dirty="0"/>
          </a:p>
        </p:txBody>
      </p:sp>
      <p:pic>
        <p:nvPicPr>
          <p:cNvPr id="7" name="Picture 6"/>
          <p:cNvPicPr>
            <a:picLocks noChangeAspect="1"/>
          </p:cNvPicPr>
          <p:nvPr userDrawn="1"/>
        </p:nvPicPr>
        <p:blipFill>
          <a:blip r:embed="rId16"/>
          <a:stretch>
            <a:fillRect/>
          </a:stretch>
        </p:blipFill>
        <p:spPr>
          <a:xfrm>
            <a:off x="8131629" y="4822032"/>
            <a:ext cx="850900" cy="2667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284776"/>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2" r:id="rId3"/>
    <p:sldLayoutId id="2147483663" r:id="rId4"/>
    <p:sldLayoutId id="2147483665" r:id="rId5"/>
    <p:sldLayoutId id="2147483666" r:id="rId6"/>
    <p:sldLayoutId id="2147483667" r:id="rId7"/>
    <p:sldLayoutId id="2147483668" r:id="rId8"/>
    <p:sldLayoutId id="2147483669" r:id="rId9"/>
    <p:sldLayoutId id="2147483670" r:id="rId10"/>
    <p:sldLayoutId id="2147483673" r:id="rId11"/>
    <p:sldLayoutId id="2147483671" r:id="rId12"/>
    <p:sldLayoutId id="2147483672" r:id="rId13"/>
    <p:sldLayoutId id="2147483664" r:id="rId14"/>
  </p:sldLayoutIdLst>
  <p:hf sldNum="0" hdr="0" dt="0"/>
  <p:txStyles>
    <p:titleStyle>
      <a:lvl1pPr algn="ctr" defTabSz="457200" rtl="0" eaLnBrk="1" latinLnBrk="0" hangingPunct="1">
        <a:spcBef>
          <a:spcPct val="0"/>
        </a:spcBef>
        <a:buNone/>
        <a:defRPr sz="4000" kern="1200">
          <a:solidFill>
            <a:schemeClr val="tx1"/>
          </a:solidFill>
          <a:latin typeface="Gotham HTF Book"/>
          <a:ea typeface="+mj-ea"/>
          <a:cs typeface="Gotham HTF Boo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 HTF Light"/>
          <a:ea typeface="+mn-ea"/>
          <a:cs typeface="Gotham HTF Light"/>
        </a:defRPr>
      </a:lvl1pPr>
      <a:lvl2pPr marL="742950" indent="-285750" algn="l" defTabSz="457200" rtl="0" eaLnBrk="1" latinLnBrk="0" hangingPunct="1">
        <a:spcBef>
          <a:spcPct val="20000"/>
        </a:spcBef>
        <a:buFont typeface="Arial"/>
        <a:buChar char="–"/>
        <a:defRPr sz="2800" kern="1200">
          <a:solidFill>
            <a:schemeClr val="tx1"/>
          </a:solidFill>
          <a:latin typeface="Gotham HTF Light"/>
          <a:ea typeface="+mn-ea"/>
          <a:cs typeface="Gotham HTF Light"/>
        </a:defRPr>
      </a:lvl2pPr>
      <a:lvl3pPr marL="1143000" indent="-228600" algn="l" defTabSz="457200" rtl="0" eaLnBrk="1" latinLnBrk="0" hangingPunct="1">
        <a:spcBef>
          <a:spcPct val="20000"/>
        </a:spcBef>
        <a:buFont typeface="Arial"/>
        <a:buChar char="•"/>
        <a:defRPr sz="2400" kern="1200">
          <a:solidFill>
            <a:schemeClr val="tx1"/>
          </a:solidFill>
          <a:latin typeface="Gotham HTF Light"/>
          <a:ea typeface="+mn-ea"/>
          <a:cs typeface="Gotham HTF Light"/>
        </a:defRPr>
      </a:lvl3pPr>
      <a:lvl4pPr marL="1600200" indent="-228600" algn="l" defTabSz="457200" rtl="0" eaLnBrk="1" latinLnBrk="0" hangingPunct="1">
        <a:spcBef>
          <a:spcPct val="20000"/>
        </a:spcBef>
        <a:buFont typeface="Arial"/>
        <a:buChar char="–"/>
        <a:defRPr sz="2000" kern="1200">
          <a:solidFill>
            <a:schemeClr val="tx1"/>
          </a:solidFill>
          <a:latin typeface="Gotham HTF Light"/>
          <a:ea typeface="+mn-ea"/>
          <a:cs typeface="Gotham HTF Light"/>
        </a:defRPr>
      </a:lvl4pPr>
      <a:lvl5pPr marL="2057400" indent="-228600" algn="l" defTabSz="457200" rtl="0" eaLnBrk="1" latinLnBrk="0" hangingPunct="1">
        <a:spcBef>
          <a:spcPct val="20000"/>
        </a:spcBef>
        <a:buFont typeface="Arial"/>
        <a:buChar char="»"/>
        <a:defRPr sz="2000" kern="1200">
          <a:solidFill>
            <a:schemeClr val="tx1"/>
          </a:solidFill>
          <a:latin typeface="Gotham HTF Light"/>
          <a:ea typeface="+mn-ea"/>
          <a:cs typeface="Gotham HTF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everydaykanban.com/" TargetMode="External"/><Relationship Id="rId5" Type="http://schemas.openxmlformats.org/officeDocument/2006/relationships/image" Target="../media/image5.jpeg"/><Relationship Id="rId6" Type="http://schemas.microsoft.com/office/2007/relationships/hdphoto" Target="../media/hdphoto1.wdp"/><Relationship Id="rId7" Type="http://schemas.openxmlformats.org/officeDocument/2006/relationships/image" Target="../media/image6.tiff"/><Relationship Id="rId8" Type="http://schemas.openxmlformats.org/officeDocument/2006/relationships/hyperlink" Target="https://twitter.com/EverydayKanban" TargetMode="External"/><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jp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2.jp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g"/><Relationship Id="rId5" Type="http://schemas.openxmlformats.org/officeDocument/2006/relationships/image" Target="../media/image40.png"/><Relationship Id="rId6" Type="http://schemas.openxmlformats.org/officeDocument/2006/relationships/image" Target="../media/image41.png"/><Relationship Id="rId7"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gi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EBC31"/>
        </a:solidFill>
        <a:effectLst/>
      </p:bgPr>
    </p:bg>
    <p:spTree>
      <p:nvGrpSpPr>
        <p:cNvPr id="1" name=""/>
        <p:cNvGrpSpPr/>
        <p:nvPr/>
      </p:nvGrpSpPr>
      <p:grpSpPr>
        <a:xfrm>
          <a:off x="0" y="0"/>
          <a:ext cx="0" cy="0"/>
          <a:chOff x="0" y="0"/>
          <a:chExt cx="0" cy="0"/>
        </a:xfrm>
      </p:grpSpPr>
      <p:sp>
        <p:nvSpPr>
          <p:cNvPr id="9" name="Rectangle 8"/>
          <p:cNvSpPr/>
          <p:nvPr/>
        </p:nvSpPr>
        <p:spPr>
          <a:xfrm>
            <a:off x="4255009" y="1781996"/>
            <a:ext cx="4888992" cy="33615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255009" y="0"/>
            <a:ext cx="4888991" cy="1781996"/>
          </a:xfrm>
          <a:solidFill>
            <a:schemeClr val="bg1">
              <a:lumMod val="85000"/>
            </a:schemeClr>
          </a:solidFill>
        </p:spPr>
        <p:txBody>
          <a:bodyPr anchor="ctr"/>
          <a:lstStyle/>
          <a:p>
            <a:pPr algn="ctr"/>
            <a:r>
              <a:rPr lang="en-US" dirty="0" smtClean="0">
                <a:solidFill>
                  <a:schemeClr val="tx1"/>
                </a:solidFill>
                <a:latin typeface="Gotham HTF Medium" charset="0"/>
                <a:ea typeface="Gotham HTF Medium" charset="0"/>
                <a:cs typeface="Gotham HTF Medium" charset="0"/>
              </a:rPr>
              <a:t>Predictability </a:t>
            </a:r>
            <a:br>
              <a:rPr lang="en-US" dirty="0" smtClean="0">
                <a:solidFill>
                  <a:schemeClr val="tx1"/>
                </a:solidFill>
                <a:latin typeface="Gotham HTF Medium" charset="0"/>
                <a:ea typeface="Gotham HTF Medium" charset="0"/>
                <a:cs typeface="Gotham HTF Medium" charset="0"/>
              </a:rPr>
            </a:br>
            <a:r>
              <a:rPr lang="en-US" dirty="0" smtClean="0">
                <a:solidFill>
                  <a:schemeClr val="tx1"/>
                </a:solidFill>
                <a:latin typeface="Segoe Print" charset="0"/>
                <a:ea typeface="Segoe Print" charset="0"/>
                <a:cs typeface="Segoe Print" charset="0"/>
              </a:rPr>
              <a:t>No magic required</a:t>
            </a:r>
            <a:endParaRPr lang="en-US" dirty="0">
              <a:solidFill>
                <a:schemeClr val="tx1"/>
              </a:solidFill>
              <a:latin typeface="Segoe Print" charset="0"/>
              <a:ea typeface="Segoe Print" charset="0"/>
              <a:cs typeface="Segoe Print" charset="0"/>
            </a:endParaRPr>
          </a:p>
        </p:txBody>
      </p:sp>
      <p:sp>
        <p:nvSpPr>
          <p:cNvPr id="6" name="Content Placeholder 5"/>
          <p:cNvSpPr>
            <a:spLocks noGrp="1"/>
          </p:cNvSpPr>
          <p:nvPr>
            <p:ph sz="quarter" idx="10"/>
          </p:nvPr>
        </p:nvSpPr>
        <p:spPr>
          <a:xfrm>
            <a:off x="5960432" y="2097776"/>
            <a:ext cx="2919795" cy="683264"/>
          </a:xfrm>
          <a:prstGeom prst="rect">
            <a:avLst/>
          </a:prstGeom>
        </p:spPr>
        <p:txBody>
          <a:bodyPr wrap="square">
            <a:spAutoFit/>
          </a:bodyPr>
          <a:lstStyle/>
          <a:p>
            <a:pPr lvl="0"/>
            <a:r>
              <a:rPr lang="en-US" sz="3200" dirty="0" smtClean="0">
                <a:solidFill>
                  <a:schemeClr val="tx1"/>
                </a:solidFill>
                <a:latin typeface="Gotham HTF Medium" charset="0"/>
                <a:ea typeface="Gotham HTF Medium" charset="0"/>
                <a:cs typeface="Gotham HTF Medium" charset="0"/>
              </a:rPr>
              <a:t>Julia Wester</a:t>
            </a:r>
          </a:p>
        </p:txBody>
      </p:sp>
      <p:sp>
        <p:nvSpPr>
          <p:cNvPr id="7" name="Rectangle 6"/>
          <p:cNvSpPr/>
          <p:nvPr/>
        </p:nvSpPr>
        <p:spPr>
          <a:xfrm>
            <a:off x="5987768" y="2687717"/>
            <a:ext cx="2767585" cy="707886"/>
          </a:xfrm>
          <a:prstGeom prst="rect">
            <a:avLst/>
          </a:prstGeom>
        </p:spPr>
        <p:txBody>
          <a:bodyPr wrap="square">
            <a:spAutoFit/>
          </a:bodyPr>
          <a:lstStyle/>
          <a:p>
            <a:pPr lvl="0"/>
            <a:r>
              <a:rPr lang="en-US" sz="2000" dirty="0" smtClean="0">
                <a:latin typeface="Gotham HTF Light"/>
                <a:cs typeface="Gotham HTF Light"/>
              </a:rPr>
              <a:t>Improvement Coach &amp; Team Manager</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24" y="1885022"/>
            <a:ext cx="1750733" cy="1750733"/>
          </a:xfrm>
          <a:prstGeom prst="rect">
            <a:avLst/>
          </a:prstGeom>
        </p:spPr>
      </p:pic>
      <p:sp>
        <p:nvSpPr>
          <p:cNvPr id="14" name="TextBox 13"/>
          <p:cNvSpPr txBox="1"/>
          <p:nvPr/>
        </p:nvSpPr>
        <p:spPr>
          <a:xfrm>
            <a:off x="5632390" y="4488010"/>
            <a:ext cx="2815590" cy="338554"/>
          </a:xfrm>
          <a:prstGeom prst="rect">
            <a:avLst/>
          </a:prstGeom>
          <a:noFill/>
        </p:spPr>
        <p:txBody>
          <a:bodyPr wrap="square" rtlCol="0">
            <a:spAutoFit/>
          </a:bodyPr>
          <a:lstStyle/>
          <a:p>
            <a:r>
              <a:rPr lang="en-US" sz="1600" dirty="0" smtClean="0">
                <a:solidFill>
                  <a:srgbClr val="01C4C4"/>
                </a:solidFill>
                <a:latin typeface="Gotham HTF Book" charset="0"/>
                <a:ea typeface="Gotham HTF Book" charset="0"/>
                <a:cs typeface="Gotham HTF Book" charset="0"/>
                <a:hlinkClick r:id="rId4"/>
              </a:rPr>
              <a:t>EverydayKanban.com</a:t>
            </a:r>
            <a:endParaRPr lang="en-US" sz="1600" dirty="0">
              <a:solidFill>
                <a:srgbClr val="01C4C4"/>
              </a:solidFill>
              <a:latin typeface="Gotham HTF Book" charset="0"/>
              <a:ea typeface="Gotham HTF Book" charset="0"/>
              <a:cs typeface="Gotham HTF Book" charset="0"/>
            </a:endParaRPr>
          </a:p>
        </p:txBody>
      </p:sp>
      <p:pic>
        <p:nvPicPr>
          <p:cNvPr id="15" name="Picture 14"/>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260691" y="4101914"/>
            <a:ext cx="393700" cy="381000"/>
          </a:xfrm>
          <a:prstGeom prst="rect">
            <a:avLst/>
          </a:prstGeom>
        </p:spPr>
      </p:pic>
      <p:pic>
        <p:nvPicPr>
          <p:cNvPr id="17" name="Picture 16"/>
          <p:cNvPicPr>
            <a:picLocks noChangeAspect="1"/>
          </p:cNvPicPr>
          <p:nvPr/>
        </p:nvPicPr>
        <p:blipFill>
          <a:blip r:embed="rId7"/>
          <a:stretch>
            <a:fillRect/>
          </a:stretch>
        </p:blipFill>
        <p:spPr>
          <a:xfrm>
            <a:off x="5333239" y="4516505"/>
            <a:ext cx="299152" cy="299152"/>
          </a:xfrm>
          <a:prstGeom prst="rect">
            <a:avLst/>
          </a:prstGeom>
        </p:spPr>
      </p:pic>
      <p:sp>
        <p:nvSpPr>
          <p:cNvPr id="18" name="TextBox 17"/>
          <p:cNvSpPr txBox="1"/>
          <p:nvPr/>
        </p:nvSpPr>
        <p:spPr>
          <a:xfrm>
            <a:off x="5632390" y="4137218"/>
            <a:ext cx="2074607" cy="338554"/>
          </a:xfrm>
          <a:prstGeom prst="rect">
            <a:avLst/>
          </a:prstGeom>
          <a:noFill/>
        </p:spPr>
        <p:txBody>
          <a:bodyPr wrap="none" rtlCol="0">
            <a:spAutoFit/>
          </a:bodyPr>
          <a:lstStyle/>
          <a:p>
            <a:r>
              <a:rPr lang="en-US" sz="1600" dirty="0">
                <a:latin typeface="Gotham HTF Book" charset="0"/>
                <a:ea typeface="Gotham HTF Book" charset="0"/>
                <a:cs typeface="Gotham HTF Book" charset="0"/>
                <a:hlinkClick r:id="rId8"/>
              </a:rPr>
              <a:t>@</a:t>
            </a:r>
            <a:r>
              <a:rPr lang="en-US" sz="1600" dirty="0" smtClean="0">
                <a:latin typeface="Gotham HTF Book" charset="0"/>
                <a:ea typeface="Gotham HTF Book" charset="0"/>
                <a:cs typeface="Gotham HTF Book" charset="0"/>
                <a:hlinkClick r:id="rId8"/>
              </a:rPr>
              <a:t>everydaykanban</a:t>
            </a:r>
            <a:endParaRPr lang="en-US" sz="1600" dirty="0">
              <a:latin typeface="Gotham HTF Book" charset="0"/>
              <a:ea typeface="Gotham HTF Book" charset="0"/>
              <a:cs typeface="Gotham HTF Book" charset="0"/>
            </a:endParaRPr>
          </a:p>
        </p:txBody>
      </p:sp>
      <p:sp>
        <p:nvSpPr>
          <p:cNvPr id="21" name="TextBox 20"/>
          <p:cNvSpPr txBox="1"/>
          <p:nvPr/>
        </p:nvSpPr>
        <p:spPr>
          <a:xfrm>
            <a:off x="5654391" y="3821438"/>
            <a:ext cx="2061783" cy="338554"/>
          </a:xfrm>
          <a:prstGeom prst="rect">
            <a:avLst/>
          </a:prstGeom>
          <a:noFill/>
        </p:spPr>
        <p:txBody>
          <a:bodyPr wrap="none" rtlCol="0">
            <a:spAutoFit/>
          </a:bodyPr>
          <a:lstStyle/>
          <a:p>
            <a:r>
              <a:rPr lang="en-US" sz="1600" dirty="0" err="1" smtClean="0">
                <a:latin typeface="Gotham HTF Book" charset="0"/>
                <a:ea typeface="Gotham HTF Book" charset="0"/>
                <a:cs typeface="Gotham HTF Book" charset="0"/>
              </a:rPr>
              <a:t>learn@leankit.com</a:t>
            </a:r>
            <a:endParaRPr lang="en-US" sz="1600" dirty="0">
              <a:latin typeface="Gotham HTF Book" charset="0"/>
              <a:ea typeface="Gotham HTF Book" charset="0"/>
              <a:cs typeface="Gotham HTF Book" charset="0"/>
            </a:endParaRPr>
          </a:p>
        </p:txBody>
      </p:sp>
      <p:pic>
        <p:nvPicPr>
          <p:cNvPr id="25" name="Picture Placeholder 24"/>
          <p:cNvPicPr>
            <a:picLocks noGrp="1" noChangeAspect="1"/>
          </p:cNvPicPr>
          <p:nvPr>
            <p:ph type="pic" sz="quarter" idx="11"/>
          </p:nvPr>
        </p:nvPicPr>
        <p:blipFill>
          <a:blip r:embed="rId9">
            <a:extLst>
              <a:ext uri="{28A0092B-C50C-407E-A947-70E740481C1C}">
                <a14:useLocalDpi xmlns:a14="http://schemas.microsoft.com/office/drawing/2010/main" val="0"/>
              </a:ext>
            </a:extLst>
          </a:blip>
          <a:srcRect l="5312" r="5312"/>
          <a:stretch>
            <a:fillRect/>
          </a:stretch>
        </p:blipFill>
        <p:spPr>
          <a:xfrm>
            <a:off x="5332129" y="3850800"/>
            <a:ext cx="299592" cy="312926"/>
          </a:xfr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252" y="291084"/>
            <a:ext cx="3455903" cy="4852416"/>
          </a:xfrm>
          <a:prstGeom prst="rect">
            <a:avLst/>
          </a:prstGeom>
        </p:spPr>
      </p:pic>
      <p:pic>
        <p:nvPicPr>
          <p:cNvPr id="16" name="Picture 15"/>
          <p:cNvPicPr>
            <a:picLocks noChangeAspect="1"/>
          </p:cNvPicPr>
          <p:nvPr/>
        </p:nvPicPr>
        <p:blipFill>
          <a:blip r:embed="rId11">
            <a:biLevel thresh="50000"/>
          </a:blip>
          <a:stretch>
            <a:fillRect/>
          </a:stretch>
        </p:blipFill>
        <p:spPr>
          <a:xfrm>
            <a:off x="1461420" y="3454709"/>
            <a:ext cx="1277607" cy="861232"/>
          </a:xfrm>
          <a:prstGeom prst="rect">
            <a:avLst/>
          </a:prstGeom>
        </p:spPr>
      </p:pic>
    </p:spTree>
    <p:extLst>
      <p:ext uri="{BB962C8B-B14F-4D97-AF65-F5344CB8AC3E}">
        <p14:creationId xmlns:p14="http://schemas.microsoft.com/office/powerpoint/2010/main" val="13739977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0" y="563247"/>
            <a:ext cx="5928852" cy="3982212"/>
          </a:xfrm>
        </p:spPr>
      </p:pic>
      <p:sp>
        <p:nvSpPr>
          <p:cNvPr id="2" name="Content Placeholder 1"/>
          <p:cNvSpPr>
            <a:spLocks noGrp="1"/>
          </p:cNvSpPr>
          <p:nvPr>
            <p:ph sz="quarter" idx="10"/>
          </p:nvPr>
        </p:nvSpPr>
        <p:spPr>
          <a:xfrm>
            <a:off x="6031283" y="2837756"/>
            <a:ext cx="2690428" cy="1449108"/>
          </a:xfrm>
        </p:spPr>
        <p:txBody>
          <a:bodyPr>
            <a:normAutofit/>
          </a:bodyPr>
          <a:lstStyle/>
          <a:p>
            <a:r>
              <a:rPr lang="en-US" dirty="0" smtClean="0"/>
              <a:t>As interpreted by Don </a:t>
            </a:r>
            <a:r>
              <a:rPr lang="en-US" dirty="0" err="1" smtClean="0"/>
              <a:t>Reinertsen</a:t>
            </a:r>
            <a:endParaRPr lang="en-US" dirty="0"/>
          </a:p>
        </p:txBody>
      </p:sp>
      <p:sp>
        <p:nvSpPr>
          <p:cNvPr id="3" name="Title 2"/>
          <p:cNvSpPr>
            <a:spLocks noGrp="1"/>
          </p:cNvSpPr>
          <p:nvPr>
            <p:ph type="title"/>
          </p:nvPr>
        </p:nvSpPr>
        <p:spPr>
          <a:xfrm>
            <a:off x="6031283" y="919951"/>
            <a:ext cx="3112717" cy="2173444"/>
          </a:xfrm>
        </p:spPr>
        <p:txBody>
          <a:bodyPr>
            <a:noAutofit/>
          </a:bodyPr>
          <a:lstStyle/>
          <a:p>
            <a:r>
              <a:rPr lang="en-US" dirty="0" smtClean="0"/>
              <a:t>Aesop’s Fable: </a:t>
            </a:r>
            <a:br>
              <a:rPr lang="en-US" dirty="0" smtClean="0"/>
            </a:br>
            <a:r>
              <a:rPr lang="en-US" i="1" dirty="0" smtClean="0"/>
              <a:t>The Tortoise and the Hare</a:t>
            </a:r>
            <a:endParaRPr lang="en-US" i="1" dirty="0"/>
          </a:p>
        </p:txBody>
      </p:sp>
      <p:sp>
        <p:nvSpPr>
          <p:cNvPr id="5" name="Footer Placeholder 4"/>
          <p:cNvSpPr>
            <a:spLocks noGrp="1"/>
          </p:cNvSpPr>
          <p:nvPr>
            <p:ph type="ftr" sz="quarter" idx="3"/>
          </p:nvPr>
        </p:nvSpPr>
        <p:spPr/>
        <p:txBody>
          <a:bodyPr/>
          <a:lstStyle/>
          <a:p>
            <a:r>
              <a:rPr lang="en-US" smtClean="0"/>
              <a:t>@everydaykanban</a:t>
            </a:r>
            <a:endParaRPr lang="en-US" dirty="0"/>
          </a:p>
        </p:txBody>
      </p:sp>
      <p:sp>
        <p:nvSpPr>
          <p:cNvPr id="4" name="TextBox 3"/>
          <p:cNvSpPr txBox="1"/>
          <p:nvPr/>
        </p:nvSpPr>
        <p:spPr>
          <a:xfrm rot="20538125">
            <a:off x="3107422" y="3081693"/>
            <a:ext cx="1439746" cy="461665"/>
          </a:xfrm>
          <a:prstGeom prst="rect">
            <a:avLst/>
          </a:prstGeom>
          <a:noFill/>
        </p:spPr>
        <p:txBody>
          <a:bodyPr wrap="square" rtlCol="0">
            <a:spAutoFit/>
          </a:bodyPr>
          <a:lstStyle/>
          <a:p>
            <a:r>
              <a:rPr lang="en-US" sz="2400">
                <a:solidFill>
                  <a:schemeClr val="bg1"/>
                </a:solidFill>
                <a:latin typeface="Chalkduster" charset="0"/>
                <a:ea typeface="Chalkduster" charset="0"/>
                <a:cs typeface="Chalkduster" charset="0"/>
              </a:rPr>
              <a:t>F</a:t>
            </a:r>
            <a:r>
              <a:rPr lang="en-US" sz="2400" smtClean="0">
                <a:solidFill>
                  <a:schemeClr val="bg1"/>
                </a:solidFill>
                <a:latin typeface="Chalkduster" charset="0"/>
                <a:ea typeface="Chalkduster" charset="0"/>
                <a:cs typeface="Chalkduster" charset="0"/>
              </a:rPr>
              <a:t>inish</a:t>
            </a:r>
            <a:endParaRPr lang="en-US" sz="2400">
              <a:solidFill>
                <a:schemeClr val="bg1"/>
              </a:solidFill>
              <a:latin typeface="Chalkduster" charset="0"/>
              <a:ea typeface="Chalkduster" charset="0"/>
              <a:cs typeface="Chalkduster" charset="0"/>
            </a:endParaRPr>
          </a:p>
        </p:txBody>
      </p:sp>
    </p:spTree>
    <p:extLst>
      <p:ext uri="{BB962C8B-B14F-4D97-AF65-F5344CB8AC3E}">
        <p14:creationId xmlns:p14="http://schemas.microsoft.com/office/powerpoint/2010/main" val="291229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84" y="88491"/>
            <a:ext cx="3677674" cy="4950150"/>
          </a:xfrm>
          <a:prstGeom prst="rect">
            <a:avLst/>
          </a:prstGeom>
        </p:spPr>
      </p:pic>
      <p:sp>
        <p:nvSpPr>
          <p:cNvPr id="2" name="Content Placeholder 1"/>
          <p:cNvSpPr>
            <a:spLocks noGrp="1"/>
          </p:cNvSpPr>
          <p:nvPr>
            <p:ph sz="quarter" idx="10"/>
          </p:nvPr>
        </p:nvSpPr>
        <p:spPr>
          <a:xfrm>
            <a:off x="4853533" y="2821857"/>
            <a:ext cx="3880760" cy="1725873"/>
          </a:xfrm>
          <a:solidFill>
            <a:schemeClr val="tx1"/>
          </a:solidFill>
          <a:ln>
            <a:solidFill>
              <a:schemeClr val="accent1"/>
            </a:solidFill>
          </a:ln>
        </p:spPr>
        <p:txBody>
          <a:bodyPr>
            <a:normAutofit/>
          </a:bodyPr>
          <a:lstStyle/>
          <a:p>
            <a:pPr algn="ctr">
              <a:spcBef>
                <a:spcPts val="1680"/>
              </a:spcBef>
            </a:pPr>
            <a:r>
              <a:rPr lang="en-US" dirty="0" smtClean="0">
                <a:solidFill>
                  <a:schemeClr val="bg1"/>
                </a:solidFill>
              </a:rPr>
              <a:t>Predictability </a:t>
            </a:r>
            <a:r>
              <a:rPr lang="en-US" sz="2800" dirty="0" smtClean="0">
                <a:solidFill>
                  <a:schemeClr val="bg1"/>
                </a:solidFill>
              </a:rPr>
              <a:t>≠</a:t>
            </a:r>
            <a:r>
              <a:rPr lang="en-US" dirty="0" smtClean="0">
                <a:solidFill>
                  <a:schemeClr val="bg1"/>
                </a:solidFill>
              </a:rPr>
              <a:t> fastest</a:t>
            </a:r>
            <a:br>
              <a:rPr lang="en-US" dirty="0" smtClean="0">
                <a:solidFill>
                  <a:schemeClr val="bg1"/>
                </a:solidFill>
              </a:rPr>
            </a:br>
            <a:r>
              <a:rPr lang="en-US" b="1" dirty="0" smtClean="0">
                <a:solidFill>
                  <a:schemeClr val="accent1"/>
                </a:solidFill>
                <a:latin typeface="Gotham HTF" charset="0"/>
                <a:ea typeface="Gotham HTF" charset="0"/>
                <a:cs typeface="Gotham HTF" charset="0"/>
              </a:rPr>
              <a:t>UNLESS</a:t>
            </a:r>
            <a:r>
              <a:rPr lang="en-US" dirty="0" smtClean="0">
                <a:solidFill>
                  <a:schemeClr val="bg1"/>
                </a:solidFill>
              </a:rPr>
              <a:t> </a:t>
            </a:r>
            <a:br>
              <a:rPr lang="en-US" dirty="0" smtClean="0">
                <a:solidFill>
                  <a:schemeClr val="bg1"/>
                </a:solidFill>
              </a:rPr>
            </a:br>
            <a:r>
              <a:rPr lang="en-US" dirty="0" smtClean="0">
                <a:solidFill>
                  <a:schemeClr val="bg1"/>
                </a:solidFill>
              </a:rPr>
              <a:t>you can consistently </a:t>
            </a:r>
            <a:br>
              <a:rPr lang="en-US" dirty="0" smtClean="0">
                <a:solidFill>
                  <a:schemeClr val="bg1"/>
                </a:solidFill>
              </a:rPr>
            </a:br>
            <a:r>
              <a:rPr lang="en-US" dirty="0" smtClean="0">
                <a:solidFill>
                  <a:schemeClr val="bg1"/>
                </a:solidFill>
              </a:rPr>
              <a:t>be that fast.</a:t>
            </a:r>
            <a:endParaRPr lang="en-US" dirty="0">
              <a:solidFill>
                <a:schemeClr val="bg1"/>
              </a:solidFill>
            </a:endParaRPr>
          </a:p>
        </p:txBody>
      </p:sp>
      <p:sp>
        <p:nvSpPr>
          <p:cNvPr id="3" name="Title 2"/>
          <p:cNvSpPr>
            <a:spLocks noGrp="1"/>
          </p:cNvSpPr>
          <p:nvPr>
            <p:ph type="title"/>
          </p:nvPr>
        </p:nvSpPr>
        <p:spPr/>
        <p:txBody>
          <a:bodyPr/>
          <a:lstStyle/>
          <a:p>
            <a:r>
              <a:rPr lang="en-US" dirty="0" smtClean="0"/>
              <a:t>To become more predictable…</a:t>
            </a:r>
            <a:endParaRPr lang="en-US" dirty="0"/>
          </a:p>
        </p:txBody>
      </p:sp>
      <p:sp>
        <p:nvSpPr>
          <p:cNvPr id="7" name="TextBox 6"/>
          <p:cNvSpPr txBox="1"/>
          <p:nvPr/>
        </p:nvSpPr>
        <p:spPr>
          <a:xfrm>
            <a:off x="1531396" y="1115123"/>
            <a:ext cx="1524319" cy="1200329"/>
          </a:xfrm>
          <a:prstGeom prst="rect">
            <a:avLst/>
          </a:prstGeom>
          <a:noFill/>
        </p:spPr>
        <p:txBody>
          <a:bodyPr wrap="square" rtlCol="0">
            <a:spAutoFit/>
          </a:bodyPr>
          <a:lstStyle/>
          <a:p>
            <a:pPr algn="ctr"/>
            <a:r>
              <a:rPr lang="en-US" dirty="0" smtClean="0">
                <a:latin typeface="Chalkduster" charset="0"/>
                <a:ea typeface="Chalkduster" charset="0"/>
                <a:cs typeface="Chalkduster" charset="0"/>
              </a:rPr>
              <a:t>USUALLY</a:t>
            </a:r>
          </a:p>
          <a:p>
            <a:pPr algn="ctr"/>
            <a:r>
              <a:rPr lang="en-US" dirty="0" smtClean="0">
                <a:latin typeface="Chalkduster" charset="0"/>
                <a:ea typeface="Chalkduster" charset="0"/>
                <a:cs typeface="Chalkduster" charset="0"/>
              </a:rPr>
              <a:t>DONE IN </a:t>
            </a:r>
          </a:p>
          <a:p>
            <a:pPr algn="ctr"/>
            <a:r>
              <a:rPr lang="en-US" dirty="0" smtClean="0">
                <a:solidFill>
                  <a:schemeClr val="accent1"/>
                </a:solidFill>
                <a:latin typeface="Chalkduster" charset="0"/>
                <a:ea typeface="Chalkduster" charset="0"/>
                <a:cs typeface="Chalkduster" charset="0"/>
              </a:rPr>
              <a:t>2 </a:t>
            </a:r>
            <a:r>
              <a:rPr lang="en-US" dirty="0" smtClean="0">
                <a:latin typeface="Chalkduster" charset="0"/>
                <a:ea typeface="Chalkduster" charset="0"/>
                <a:cs typeface="Chalkduster" charset="0"/>
              </a:rPr>
              <a:t>to</a:t>
            </a:r>
            <a:r>
              <a:rPr lang="en-US" dirty="0" smtClean="0">
                <a:solidFill>
                  <a:schemeClr val="accent1"/>
                </a:solidFill>
                <a:latin typeface="Chalkduster" charset="0"/>
                <a:ea typeface="Chalkduster" charset="0"/>
                <a:cs typeface="Chalkduster" charset="0"/>
              </a:rPr>
              <a:t> 200</a:t>
            </a:r>
            <a:r>
              <a:rPr lang="en-US" dirty="0" smtClean="0">
                <a:latin typeface="Chalkduster" charset="0"/>
                <a:ea typeface="Chalkduster" charset="0"/>
                <a:cs typeface="Chalkduster" charset="0"/>
              </a:rPr>
              <a:t> DAYS!</a:t>
            </a:r>
            <a:endParaRPr lang="en-US" dirty="0">
              <a:latin typeface="Chalkduster" charset="0"/>
              <a:ea typeface="Chalkduster" charset="0"/>
              <a:cs typeface="Chalkduster" charset="0"/>
            </a:endParaRPr>
          </a:p>
        </p:txBody>
      </p:sp>
      <p:sp>
        <p:nvSpPr>
          <p:cNvPr id="5" name="Footer Placeholder 4"/>
          <p:cNvSpPr>
            <a:spLocks noGrp="1"/>
          </p:cNvSpPr>
          <p:nvPr>
            <p:ph type="ftr" sz="quarter" idx="3"/>
          </p:nvPr>
        </p:nvSpPr>
        <p:spPr>
          <a:xfrm>
            <a:off x="0" y="4767264"/>
            <a:ext cx="1720645" cy="376236"/>
          </a:xfrm>
        </p:spPr>
        <p:txBody>
          <a:bodyPr/>
          <a:lstStyle/>
          <a:p>
            <a:r>
              <a:rPr lang="en-US" smtClean="0"/>
              <a:t>@everydaykanban</a:t>
            </a:r>
            <a:endParaRPr lang="en-US" dirty="0"/>
          </a:p>
        </p:txBody>
      </p:sp>
      <p:sp>
        <p:nvSpPr>
          <p:cNvPr id="8" name="TextBox 7"/>
          <p:cNvSpPr txBox="1"/>
          <p:nvPr/>
        </p:nvSpPr>
        <p:spPr>
          <a:xfrm>
            <a:off x="1531396" y="1115123"/>
            <a:ext cx="1524319" cy="1200329"/>
          </a:xfrm>
          <a:prstGeom prst="rect">
            <a:avLst/>
          </a:prstGeom>
          <a:noFill/>
        </p:spPr>
        <p:txBody>
          <a:bodyPr wrap="square" rtlCol="0">
            <a:spAutoFit/>
          </a:bodyPr>
          <a:lstStyle/>
          <a:p>
            <a:pPr algn="ctr"/>
            <a:r>
              <a:rPr lang="en-US" smtClean="0">
                <a:latin typeface="Chalkduster" charset="0"/>
                <a:ea typeface="Chalkduster" charset="0"/>
                <a:cs typeface="Chalkduster" charset="0"/>
              </a:rPr>
              <a:t>USUALLY</a:t>
            </a:r>
            <a:endParaRPr lang="en-US" dirty="0" smtClean="0">
              <a:latin typeface="Chalkduster" charset="0"/>
              <a:ea typeface="Chalkduster" charset="0"/>
              <a:cs typeface="Chalkduster" charset="0"/>
            </a:endParaRPr>
          </a:p>
          <a:p>
            <a:pPr algn="ctr"/>
            <a:r>
              <a:rPr lang="en-US" dirty="0" smtClean="0">
                <a:latin typeface="Chalkduster" charset="0"/>
                <a:ea typeface="Chalkduster" charset="0"/>
                <a:cs typeface="Chalkduster" charset="0"/>
              </a:rPr>
              <a:t>DONE IN </a:t>
            </a:r>
          </a:p>
          <a:p>
            <a:pPr algn="ctr"/>
            <a:r>
              <a:rPr lang="en-US" dirty="0" smtClean="0">
                <a:solidFill>
                  <a:schemeClr val="accent1"/>
                </a:solidFill>
                <a:latin typeface="Chalkduster" charset="0"/>
                <a:ea typeface="Chalkduster" charset="0"/>
                <a:cs typeface="Chalkduster" charset="0"/>
              </a:rPr>
              <a:t>25 </a:t>
            </a:r>
            <a:r>
              <a:rPr lang="en-US" dirty="0" smtClean="0">
                <a:latin typeface="Chalkduster" charset="0"/>
                <a:ea typeface="Chalkduster" charset="0"/>
                <a:cs typeface="Chalkduster" charset="0"/>
              </a:rPr>
              <a:t>to</a:t>
            </a:r>
            <a:r>
              <a:rPr lang="en-US" dirty="0" smtClean="0">
                <a:solidFill>
                  <a:schemeClr val="accent1"/>
                </a:solidFill>
                <a:latin typeface="Chalkduster" charset="0"/>
                <a:ea typeface="Chalkduster" charset="0"/>
                <a:cs typeface="Chalkduster" charset="0"/>
              </a:rPr>
              <a:t> 35</a:t>
            </a:r>
            <a:r>
              <a:rPr lang="en-US" dirty="0" smtClean="0">
                <a:latin typeface="Chalkduster" charset="0"/>
                <a:ea typeface="Chalkduster" charset="0"/>
                <a:cs typeface="Chalkduster" charset="0"/>
              </a:rPr>
              <a:t> DAYS!</a:t>
            </a:r>
            <a:endParaRPr lang="en-US" dirty="0">
              <a:latin typeface="Chalkduster" charset="0"/>
              <a:ea typeface="Chalkduster" charset="0"/>
              <a:cs typeface="Chalkduster" charset="0"/>
            </a:endParaRPr>
          </a:p>
        </p:txBody>
      </p:sp>
      <p:sp>
        <p:nvSpPr>
          <p:cNvPr id="4" name="Rectangle 3"/>
          <p:cNvSpPr/>
          <p:nvPr/>
        </p:nvSpPr>
        <p:spPr>
          <a:xfrm>
            <a:off x="4853533" y="1765611"/>
            <a:ext cx="3869287" cy="707886"/>
          </a:xfrm>
          <a:prstGeom prst="rect">
            <a:avLst/>
          </a:prstGeom>
        </p:spPr>
        <p:txBody>
          <a:bodyPr wrap="square">
            <a:spAutoFit/>
          </a:bodyPr>
          <a:lstStyle/>
          <a:p>
            <a:r>
              <a:rPr lang="en-US" sz="2000" dirty="0">
                <a:latin typeface="Gotham HTF Light" charset="0"/>
                <a:ea typeface="Gotham HTF Light" charset="0"/>
                <a:cs typeface="Gotham HTF Light" charset="0"/>
              </a:rPr>
              <a:t>reduce the range of probable outcomes.</a:t>
            </a:r>
          </a:p>
        </p:txBody>
      </p:sp>
    </p:spTree>
    <p:extLst>
      <p:ext uri="{BB962C8B-B14F-4D97-AF65-F5344CB8AC3E}">
        <p14:creationId xmlns:p14="http://schemas.microsoft.com/office/powerpoint/2010/main" val="197297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76726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3"/>
          </p:nvPr>
        </p:nvSpPr>
        <p:spPr/>
        <p:txBody>
          <a:bodyPr/>
          <a:lstStyle/>
          <a:p>
            <a:r>
              <a:rPr lang="en-US" smtClean="0"/>
              <a:t>@everydaykanban</a:t>
            </a:r>
            <a:endParaRPr lang="en-US" dirty="0" smtClean="0"/>
          </a:p>
        </p:txBody>
      </p:sp>
      <p:sp>
        <p:nvSpPr>
          <p:cNvPr id="7" name="Content Placeholder 2"/>
          <p:cNvSpPr txBox="1">
            <a:spLocks/>
          </p:cNvSpPr>
          <p:nvPr/>
        </p:nvSpPr>
        <p:spPr>
          <a:xfrm>
            <a:off x="1315982" y="1351233"/>
            <a:ext cx="6512037" cy="2064797"/>
          </a:xfrm>
          <a:prstGeom prst="rect">
            <a:avLst/>
          </a:prstGeom>
        </p:spPr>
        <p:txBody>
          <a:bodyPr vert="horz" lIns="91440" tIns="45720" rIns="91440" bIns="45720" rtlCol="0">
            <a:normAutofit/>
          </a:bodyPr>
          <a:lstStyle>
            <a:lvl1pPr marL="0" indent="0" algn="ctr" defTabSz="457200" rtl="0" eaLnBrk="1" latinLnBrk="0" hangingPunct="1">
              <a:lnSpc>
                <a:spcPct val="120000"/>
              </a:lnSpc>
              <a:spcBef>
                <a:spcPct val="20000"/>
              </a:spcBef>
              <a:buFont typeface="Arial"/>
              <a:buNone/>
              <a:defRPr sz="2000" kern="1200" baseline="0">
                <a:solidFill>
                  <a:schemeClr val="tx1"/>
                </a:solidFill>
                <a:latin typeface="Gotham HTF Light"/>
                <a:ea typeface="+mn-ea"/>
                <a:cs typeface="Gotham HTF Light"/>
              </a:defRPr>
            </a:lvl1pPr>
            <a:lvl2pPr marL="742950" indent="-285750" algn="l" defTabSz="457200" rtl="0" eaLnBrk="1" latinLnBrk="0" hangingPunct="1">
              <a:spcBef>
                <a:spcPct val="20000"/>
              </a:spcBef>
              <a:buFont typeface="Arial"/>
              <a:buChar char="–"/>
              <a:defRPr sz="2800" kern="1200">
                <a:solidFill>
                  <a:schemeClr val="tx1"/>
                </a:solidFill>
                <a:latin typeface="Gotham HTF Light"/>
                <a:ea typeface="+mn-ea"/>
                <a:cs typeface="Gotham HTF Light"/>
              </a:defRPr>
            </a:lvl2pPr>
            <a:lvl3pPr marL="1143000" indent="-228600" algn="l" defTabSz="457200" rtl="0" eaLnBrk="1" latinLnBrk="0" hangingPunct="1">
              <a:spcBef>
                <a:spcPct val="20000"/>
              </a:spcBef>
              <a:buFont typeface="Arial"/>
              <a:buChar char="•"/>
              <a:defRPr sz="2400" kern="1200">
                <a:solidFill>
                  <a:schemeClr val="tx1"/>
                </a:solidFill>
                <a:latin typeface="Gotham HTF Light"/>
                <a:ea typeface="+mn-ea"/>
                <a:cs typeface="Gotham HTF Light"/>
              </a:defRPr>
            </a:lvl3pPr>
            <a:lvl4pPr marL="1600200" indent="-228600" algn="l" defTabSz="457200" rtl="0" eaLnBrk="1" latinLnBrk="0" hangingPunct="1">
              <a:spcBef>
                <a:spcPct val="20000"/>
              </a:spcBef>
              <a:buFont typeface="Arial"/>
              <a:buChar char="–"/>
              <a:defRPr sz="2000" kern="1200">
                <a:solidFill>
                  <a:schemeClr val="tx1"/>
                </a:solidFill>
                <a:latin typeface="Gotham HTF Light"/>
                <a:ea typeface="+mn-ea"/>
                <a:cs typeface="Gotham HTF Light"/>
              </a:defRPr>
            </a:lvl4pPr>
            <a:lvl5pPr marL="2057400" indent="-228600" algn="l" defTabSz="457200" rtl="0" eaLnBrk="1" latinLnBrk="0" hangingPunct="1">
              <a:spcBef>
                <a:spcPct val="20000"/>
              </a:spcBef>
              <a:buFont typeface="Arial"/>
              <a:buChar char="»"/>
              <a:defRPr sz="2000" kern="1200">
                <a:solidFill>
                  <a:schemeClr val="tx1"/>
                </a:solidFill>
                <a:latin typeface="Gotham HTF Light"/>
                <a:ea typeface="+mn-ea"/>
                <a:cs typeface="Gotham HTF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b="1" dirty="0" smtClean="0">
                <a:latin typeface="Gotham HTF" charset="0"/>
                <a:ea typeface="Gotham HTF" charset="0"/>
                <a:cs typeface="Gotham HTF" charset="0"/>
              </a:rPr>
              <a:t>Choices we can make about queues</a:t>
            </a:r>
            <a:endParaRPr lang="en-US" sz="4000" b="1" dirty="0">
              <a:latin typeface="Gotham HTF" charset="0"/>
              <a:ea typeface="Gotham HTF" charset="0"/>
              <a:cs typeface="Gotham HTF" charset="0"/>
            </a:endParaRPr>
          </a:p>
        </p:txBody>
      </p:sp>
    </p:spTree>
    <p:extLst>
      <p:ext uri="{BB962C8B-B14F-4D97-AF65-F5344CB8AC3E}">
        <p14:creationId xmlns:p14="http://schemas.microsoft.com/office/powerpoint/2010/main" val="1350742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208" y="1240510"/>
            <a:ext cx="2679192" cy="3655423"/>
          </a:xfrm>
          <a:prstGeom prst="rect">
            <a:avLst/>
          </a:prstGeom>
        </p:spPr>
      </p:pic>
      <p:sp>
        <p:nvSpPr>
          <p:cNvPr id="5" name="Footer Placeholder 4"/>
          <p:cNvSpPr>
            <a:spLocks noGrp="1"/>
          </p:cNvSpPr>
          <p:nvPr>
            <p:ph type="ftr" sz="quarter" idx="3"/>
          </p:nvPr>
        </p:nvSpPr>
        <p:spPr>
          <a:xfrm>
            <a:off x="0" y="4767264"/>
            <a:ext cx="4640826" cy="376236"/>
          </a:xfrm>
        </p:spPr>
        <p:txBody>
          <a:bodyPr/>
          <a:lstStyle/>
          <a:p>
            <a:r>
              <a:rPr lang="en-US" smtClean="0"/>
              <a:t>@everydaykanban</a:t>
            </a:r>
            <a:endParaRPr lang="en-US" dirty="0"/>
          </a:p>
        </p:txBody>
      </p:sp>
      <p:sp>
        <p:nvSpPr>
          <p:cNvPr id="4" name="Title 1"/>
          <p:cNvSpPr>
            <a:spLocks noGrp="1"/>
          </p:cNvSpPr>
          <p:nvPr>
            <p:ph type="title"/>
          </p:nvPr>
        </p:nvSpPr>
        <p:spPr>
          <a:xfrm>
            <a:off x="0" y="0"/>
            <a:ext cx="9144000" cy="656469"/>
          </a:xfrm>
          <a:solidFill>
            <a:schemeClr val="tx1"/>
          </a:solidFill>
        </p:spPr>
        <p:txBody>
          <a:bodyPr lIns="182880"/>
          <a:lstStyle/>
          <a:p>
            <a:r>
              <a:rPr lang="en-US" dirty="0" smtClean="0">
                <a:solidFill>
                  <a:schemeClr val="bg1"/>
                </a:solidFill>
                <a:latin typeface="Gotham HTF Medium" charset="0"/>
                <a:ea typeface="Gotham HTF Medium" charset="0"/>
                <a:cs typeface="Gotham HTF Medium" charset="0"/>
              </a:rPr>
              <a:t>Choice: </a:t>
            </a:r>
            <a:r>
              <a:rPr lang="en-US" dirty="0">
                <a:solidFill>
                  <a:schemeClr val="bg1"/>
                </a:solidFill>
              </a:rPr>
              <a:t>Use a p</a:t>
            </a:r>
            <a:r>
              <a:rPr lang="en-US" dirty="0" smtClean="0">
                <a:solidFill>
                  <a:schemeClr val="bg1"/>
                </a:solidFill>
              </a:rPr>
              <a:t>ush system or pull system?</a:t>
            </a:r>
            <a:endParaRPr lang="en-US" dirty="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131" y="1286222"/>
            <a:ext cx="2070153" cy="3631692"/>
          </a:xfrm>
          <a:prstGeom prst="rect">
            <a:avLst/>
          </a:prstGeom>
        </p:spPr>
      </p:pic>
      <p:sp>
        <p:nvSpPr>
          <p:cNvPr id="7" name="TextBox 6"/>
          <p:cNvSpPr txBox="1"/>
          <p:nvPr/>
        </p:nvSpPr>
        <p:spPr>
          <a:xfrm>
            <a:off x="927749" y="822796"/>
            <a:ext cx="3054916" cy="461665"/>
          </a:xfrm>
          <a:prstGeom prst="rect">
            <a:avLst/>
          </a:prstGeom>
          <a:noFill/>
        </p:spPr>
        <p:txBody>
          <a:bodyPr wrap="square" rtlCol="0">
            <a:spAutoFit/>
          </a:bodyPr>
          <a:lstStyle/>
          <a:p>
            <a:r>
              <a:rPr lang="en-US" sz="2400" b="1" smtClean="0">
                <a:latin typeface="Gotham HTF Ultra" charset="0"/>
                <a:ea typeface="Gotham HTF Ultra" charset="0"/>
                <a:cs typeface="Gotham HTF Ultra" charset="0"/>
              </a:rPr>
              <a:t>1 queue per server</a:t>
            </a:r>
            <a:endParaRPr lang="en-US" sz="2400" b="1" dirty="0">
              <a:latin typeface="Gotham HTF Ultra" charset="0"/>
              <a:ea typeface="Gotham HTF Ultra" charset="0"/>
              <a:cs typeface="Gotham HTF Ultra" charset="0"/>
            </a:endParaRPr>
          </a:p>
        </p:txBody>
      </p:sp>
      <p:sp>
        <p:nvSpPr>
          <p:cNvPr id="8" name="TextBox 7"/>
          <p:cNvSpPr txBox="1"/>
          <p:nvPr/>
        </p:nvSpPr>
        <p:spPr>
          <a:xfrm>
            <a:off x="4792535" y="778845"/>
            <a:ext cx="3974232" cy="461665"/>
          </a:xfrm>
          <a:prstGeom prst="rect">
            <a:avLst/>
          </a:prstGeom>
          <a:noFill/>
        </p:spPr>
        <p:txBody>
          <a:bodyPr wrap="square" rtlCol="0">
            <a:spAutoFit/>
          </a:bodyPr>
          <a:lstStyle/>
          <a:p>
            <a:r>
              <a:rPr lang="en-US" sz="2400" b="1" dirty="0" smtClean="0">
                <a:latin typeface="Gotham HTF Ultra" charset="0"/>
                <a:ea typeface="Gotham HTF Ultra" charset="0"/>
                <a:cs typeface="Gotham HTF Ultra" charset="0"/>
              </a:rPr>
              <a:t>1 queue multiple servers</a:t>
            </a:r>
            <a:endParaRPr lang="en-US" sz="2400" b="1" dirty="0">
              <a:latin typeface="Gotham HTF Ultra" charset="0"/>
              <a:ea typeface="Gotham HTF Ultra" charset="0"/>
              <a:cs typeface="Gotham HTF Ultra" charset="0"/>
            </a:endParaRPr>
          </a:p>
        </p:txBody>
      </p:sp>
      <p:sp>
        <p:nvSpPr>
          <p:cNvPr id="2" name="Rounded Rectangle 1"/>
          <p:cNvSpPr/>
          <p:nvPr/>
        </p:nvSpPr>
        <p:spPr>
          <a:xfrm>
            <a:off x="7941805" y="1826965"/>
            <a:ext cx="1012724" cy="589934"/>
          </a:xfrm>
          <a:prstGeom prst="round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ln>
                  <a:solidFill>
                    <a:schemeClr val="tx1"/>
                  </a:solidFill>
                </a:ln>
                <a:solidFill>
                  <a:schemeClr val="tx1"/>
                </a:solidFill>
              </a:rPr>
              <a:t>Pull</a:t>
            </a:r>
            <a:endParaRPr lang="en-US" dirty="0" smtClean="0">
              <a:ln>
                <a:solidFill>
                  <a:schemeClr val="tx1"/>
                </a:solidFill>
              </a:ln>
              <a:solidFill>
                <a:schemeClr val="tx1"/>
              </a:solidFill>
            </a:endParaRPr>
          </a:p>
          <a:p>
            <a:pPr algn="ctr"/>
            <a:r>
              <a:rPr lang="en-US" dirty="0" smtClean="0">
                <a:ln>
                  <a:solidFill>
                    <a:schemeClr val="tx1"/>
                  </a:solidFill>
                </a:ln>
                <a:solidFill>
                  <a:schemeClr val="tx1"/>
                </a:solidFill>
              </a:rPr>
              <a:t>System</a:t>
            </a:r>
            <a:endParaRPr lang="en-US" dirty="0">
              <a:ln>
                <a:solidFill>
                  <a:schemeClr val="tx1"/>
                </a:solidFill>
              </a:ln>
              <a:solidFill>
                <a:schemeClr val="tx1"/>
              </a:solidFill>
            </a:endParaRPr>
          </a:p>
        </p:txBody>
      </p:sp>
      <p:sp>
        <p:nvSpPr>
          <p:cNvPr id="9" name="Rounded Rectangle 8"/>
          <p:cNvSpPr/>
          <p:nvPr/>
        </p:nvSpPr>
        <p:spPr>
          <a:xfrm>
            <a:off x="297655" y="1731731"/>
            <a:ext cx="1012724" cy="589934"/>
          </a:xfrm>
          <a:prstGeom prst="round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tx1"/>
                  </a:solidFill>
                </a:ln>
                <a:solidFill>
                  <a:schemeClr val="tx1"/>
                </a:solidFill>
              </a:rPr>
              <a:t>Push</a:t>
            </a:r>
          </a:p>
          <a:p>
            <a:pPr algn="ctr"/>
            <a:r>
              <a:rPr lang="en-US" dirty="0" smtClean="0">
                <a:ln>
                  <a:solidFill>
                    <a:schemeClr val="tx1"/>
                  </a:solidFill>
                </a:ln>
                <a:solidFill>
                  <a:schemeClr val="tx1"/>
                </a:solidFill>
              </a:rPr>
              <a:t>System</a:t>
            </a:r>
            <a:endParaRPr lang="en-US" dirty="0">
              <a:ln>
                <a:solidFill>
                  <a:schemeClr val="tx1"/>
                </a:solidFill>
              </a:ln>
              <a:solidFill>
                <a:schemeClr val="tx1"/>
              </a:solidFill>
            </a:endParaRPr>
          </a:p>
        </p:txBody>
      </p:sp>
      <p:sp>
        <p:nvSpPr>
          <p:cNvPr id="10" name="Rounded Rectangle 9"/>
          <p:cNvSpPr/>
          <p:nvPr/>
        </p:nvSpPr>
        <p:spPr>
          <a:xfrm>
            <a:off x="3533731" y="2416899"/>
            <a:ext cx="2149300" cy="1051215"/>
          </a:xfrm>
          <a:prstGeom prst="round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latin typeface="Gotham HTF" charset="0"/>
                <a:ea typeface="Gotham HTF" charset="0"/>
                <a:cs typeface="Gotham HTF" charset="0"/>
              </a:rPr>
              <a:t>Which one do you use?</a:t>
            </a: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1488669" y="1388076"/>
            <a:ext cx="831744" cy="627790"/>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rot="21159657">
            <a:off x="2555080" y="1398782"/>
            <a:ext cx="751291" cy="536212"/>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5218922" y="1284461"/>
            <a:ext cx="766641" cy="536436"/>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6143074" y="1288504"/>
            <a:ext cx="708177" cy="511209"/>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6965957" y="1227141"/>
            <a:ext cx="846443" cy="536490"/>
          </a:xfrm>
          <a:prstGeom prst="rect">
            <a:avLst/>
          </a:prstGeom>
        </p:spPr>
      </p:pic>
    </p:spTree>
    <p:extLst>
      <p:ext uri="{BB962C8B-B14F-4D97-AF65-F5344CB8AC3E}">
        <p14:creationId xmlns:p14="http://schemas.microsoft.com/office/powerpoint/2010/main" val="91342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479" y="890517"/>
            <a:ext cx="2070153" cy="3631692"/>
          </a:xfrm>
          <a:prstGeom prst="rect">
            <a:avLst/>
          </a:prstGeom>
        </p:spPr>
      </p:pic>
      <p:sp>
        <p:nvSpPr>
          <p:cNvPr id="17" name="Rectangle 16"/>
          <p:cNvSpPr/>
          <p:nvPr/>
        </p:nvSpPr>
        <p:spPr>
          <a:xfrm>
            <a:off x="4676596" y="860584"/>
            <a:ext cx="3055079" cy="3902388"/>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0" y="4767264"/>
            <a:ext cx="4552273" cy="376236"/>
          </a:xfrm>
        </p:spPr>
        <p:txBody>
          <a:bodyPr/>
          <a:lstStyle/>
          <a:p>
            <a:r>
              <a:rPr lang="en-US" smtClean="0"/>
              <a:t>@everydaykanban</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047" y="979952"/>
            <a:ext cx="2679192" cy="3655423"/>
          </a:xfrm>
          <a:prstGeom prst="rect">
            <a:avLst/>
          </a:prstGeom>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2557670" y="919372"/>
            <a:ext cx="903286" cy="624944"/>
          </a:xfrm>
          <a:prstGeom prst="rect">
            <a:avLst/>
          </a:prstGeom>
        </p:spPr>
      </p:pic>
      <p:sp>
        <p:nvSpPr>
          <p:cNvPr id="13" name="Rectangle 12"/>
          <p:cNvSpPr/>
          <p:nvPr/>
        </p:nvSpPr>
        <p:spPr>
          <a:xfrm>
            <a:off x="2673299" y="1787316"/>
            <a:ext cx="751765" cy="204511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5856318" y="1432200"/>
            <a:ext cx="712839" cy="726569"/>
          </a:xfrm>
          <a:prstGeom prst="mathMultiply">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533223" y="4393640"/>
            <a:ext cx="976549" cy="369332"/>
          </a:xfrm>
          <a:prstGeom prst="rect">
            <a:avLst/>
          </a:prstGeom>
          <a:noFill/>
        </p:spPr>
        <p:txBody>
          <a:bodyPr wrap="none" rtlCol="0">
            <a:spAutoFit/>
          </a:bodyPr>
          <a:lstStyle/>
          <a:p>
            <a:r>
              <a:rPr lang="en-US" smtClean="0">
                <a:latin typeface="Gotham HTF Light" charset="0"/>
                <a:ea typeface="Gotham HTF Light" charset="0"/>
                <a:cs typeface="Gotham HTF Light" charset="0"/>
              </a:rPr>
              <a:t>normal</a:t>
            </a:r>
            <a:endParaRPr lang="en-US" dirty="0">
              <a:latin typeface="Gotham HTF Light" charset="0"/>
              <a:ea typeface="Gotham HTF Light" charset="0"/>
              <a:cs typeface="Gotham HTF Light" charset="0"/>
            </a:endParaRPr>
          </a:p>
        </p:txBody>
      </p:sp>
      <p:sp>
        <p:nvSpPr>
          <p:cNvPr id="19" name="TextBox 18"/>
          <p:cNvSpPr txBox="1"/>
          <p:nvPr/>
        </p:nvSpPr>
        <p:spPr>
          <a:xfrm>
            <a:off x="2501943" y="3866143"/>
            <a:ext cx="1132041" cy="369332"/>
          </a:xfrm>
          <a:prstGeom prst="rect">
            <a:avLst/>
          </a:prstGeom>
          <a:noFill/>
        </p:spPr>
        <p:txBody>
          <a:bodyPr wrap="none" rtlCol="0">
            <a:spAutoFit/>
          </a:bodyPr>
          <a:lstStyle/>
          <a:p>
            <a:r>
              <a:rPr lang="en-US" dirty="0" smtClean="0">
                <a:latin typeface="Gotham HTF Light" charset="0"/>
                <a:ea typeface="Gotham HTF Light" charset="0"/>
                <a:cs typeface="Gotham HTF Light" charset="0"/>
              </a:rPr>
              <a:t>stopped</a:t>
            </a:r>
            <a:endParaRPr lang="en-US" dirty="0">
              <a:latin typeface="Gotham HTF Light" charset="0"/>
              <a:ea typeface="Gotham HTF Light" charset="0"/>
              <a:cs typeface="Gotham HTF Light" charset="0"/>
            </a:endParaRPr>
          </a:p>
        </p:txBody>
      </p:sp>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5805421" y="986974"/>
            <a:ext cx="846443" cy="536490"/>
          </a:xfrm>
          <a:prstGeom prst="rect">
            <a:avLst/>
          </a:prstGeom>
        </p:spPr>
      </p:pic>
      <p:sp>
        <p:nvSpPr>
          <p:cNvPr id="20" name="TextBox 19"/>
          <p:cNvSpPr txBox="1"/>
          <p:nvPr/>
        </p:nvSpPr>
        <p:spPr>
          <a:xfrm>
            <a:off x="4857240" y="291414"/>
            <a:ext cx="2710999" cy="369332"/>
          </a:xfrm>
          <a:prstGeom prst="rect">
            <a:avLst/>
          </a:prstGeom>
          <a:noFill/>
        </p:spPr>
        <p:txBody>
          <a:bodyPr wrap="none" rtlCol="0">
            <a:spAutoFit/>
          </a:bodyPr>
          <a:lstStyle/>
          <a:p>
            <a:r>
              <a:rPr lang="en-US" dirty="0" smtClean="0">
                <a:latin typeface="Gotham HTF Light" charset="0"/>
                <a:ea typeface="Gotham HTF Light" charset="0"/>
                <a:cs typeface="Gotham HTF Light" charset="0"/>
              </a:rPr>
              <a:t>Slower, but consistent</a:t>
            </a:r>
            <a:endParaRPr lang="en-US" dirty="0">
              <a:latin typeface="Gotham HTF Light" charset="0"/>
              <a:ea typeface="Gotham HTF Light" charset="0"/>
              <a:cs typeface="Gotham HTF Light" charset="0"/>
            </a:endParaRPr>
          </a:p>
        </p:txBody>
      </p:sp>
      <p:sp>
        <p:nvSpPr>
          <p:cNvPr id="21" name="TextBox 20"/>
          <p:cNvSpPr txBox="1"/>
          <p:nvPr/>
        </p:nvSpPr>
        <p:spPr>
          <a:xfrm>
            <a:off x="1651668" y="291414"/>
            <a:ext cx="1843774" cy="369332"/>
          </a:xfrm>
          <a:prstGeom prst="rect">
            <a:avLst/>
          </a:prstGeom>
          <a:noFill/>
        </p:spPr>
        <p:txBody>
          <a:bodyPr wrap="none" rtlCol="0">
            <a:spAutoFit/>
          </a:bodyPr>
          <a:lstStyle/>
          <a:p>
            <a:r>
              <a:rPr lang="en-US" dirty="0" smtClean="0">
                <a:latin typeface="Gotham HTF Light" charset="0"/>
                <a:ea typeface="Gotham HTF Light" charset="0"/>
                <a:cs typeface="Gotham HTF Light" charset="0"/>
              </a:rPr>
              <a:t>Wide variation</a:t>
            </a:r>
            <a:endParaRPr lang="en-US" dirty="0">
              <a:latin typeface="Gotham HTF Light" charset="0"/>
              <a:ea typeface="Gotham HTF Light" charset="0"/>
              <a:cs typeface="Gotham HTF Light" charset="0"/>
            </a:endParaRPr>
          </a:p>
        </p:txBody>
      </p:sp>
      <p:sp>
        <p:nvSpPr>
          <p:cNvPr id="14" name="Rounded Rectangle 13"/>
          <p:cNvSpPr/>
          <p:nvPr/>
        </p:nvSpPr>
        <p:spPr>
          <a:xfrm>
            <a:off x="7944126" y="1094415"/>
            <a:ext cx="1012724" cy="589934"/>
          </a:xfrm>
          <a:prstGeom prst="round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ln>
                  <a:solidFill>
                    <a:schemeClr val="tx1"/>
                  </a:solidFill>
                </a:ln>
                <a:solidFill>
                  <a:schemeClr val="tx1"/>
                </a:solidFill>
              </a:rPr>
              <a:t>Pull</a:t>
            </a:r>
            <a:endParaRPr lang="en-US" dirty="0" smtClean="0">
              <a:ln>
                <a:solidFill>
                  <a:schemeClr val="tx1"/>
                </a:solidFill>
              </a:ln>
              <a:solidFill>
                <a:schemeClr val="tx1"/>
              </a:solidFill>
            </a:endParaRPr>
          </a:p>
          <a:p>
            <a:pPr algn="ctr"/>
            <a:r>
              <a:rPr lang="en-US" dirty="0" smtClean="0">
                <a:ln>
                  <a:solidFill>
                    <a:schemeClr val="tx1"/>
                  </a:solidFill>
                </a:ln>
                <a:solidFill>
                  <a:schemeClr val="tx1"/>
                </a:solidFill>
              </a:rPr>
              <a:t>System</a:t>
            </a:r>
            <a:endParaRPr lang="en-US" dirty="0">
              <a:ln>
                <a:solidFill>
                  <a:schemeClr val="tx1"/>
                </a:solidFill>
              </a:ln>
              <a:solidFill>
                <a:schemeClr val="tx1"/>
              </a:solidFill>
            </a:endParaRPr>
          </a:p>
        </p:txBody>
      </p:sp>
      <p:sp>
        <p:nvSpPr>
          <p:cNvPr id="15" name="Rounded Rectangle 14"/>
          <p:cNvSpPr/>
          <p:nvPr/>
        </p:nvSpPr>
        <p:spPr>
          <a:xfrm>
            <a:off x="339217" y="1094415"/>
            <a:ext cx="1012724" cy="589934"/>
          </a:xfrm>
          <a:prstGeom prst="roundRect">
            <a:avLst/>
          </a:prstGeom>
          <a:solidFill>
            <a:schemeClr val="accent3">
              <a:lumMod val="20000"/>
              <a:lumOff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tx1"/>
                  </a:solidFill>
                </a:ln>
                <a:solidFill>
                  <a:schemeClr val="tx1"/>
                </a:solidFill>
              </a:rPr>
              <a:t>Push</a:t>
            </a:r>
          </a:p>
          <a:p>
            <a:pPr algn="ctr"/>
            <a:r>
              <a:rPr lang="en-US" dirty="0" smtClean="0">
                <a:ln>
                  <a:solidFill>
                    <a:schemeClr val="tx1"/>
                  </a:solidFill>
                </a:ln>
                <a:solidFill>
                  <a:schemeClr val="tx1"/>
                </a:solidFill>
              </a:rPr>
              <a:t>System</a:t>
            </a:r>
            <a:endParaRPr lang="en-US" dirty="0">
              <a:ln>
                <a:solidFill>
                  <a:schemeClr val="tx1"/>
                </a:solidFill>
              </a:ln>
              <a:solidFill>
                <a:schemeClr val="tx1"/>
              </a:solidFill>
            </a:endParaRPr>
          </a:p>
        </p:txBody>
      </p:sp>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6721796" y="999582"/>
            <a:ext cx="846443" cy="494385"/>
          </a:xfrm>
          <a:prstGeom prst="rect">
            <a:avLst/>
          </a:prstGeom>
        </p:spPr>
      </p:pic>
      <p:sp>
        <p:nvSpPr>
          <p:cNvPr id="12" name="Triangle 11"/>
          <p:cNvSpPr/>
          <p:nvPr/>
        </p:nvSpPr>
        <p:spPr>
          <a:xfrm>
            <a:off x="6262360" y="1109009"/>
            <a:ext cx="511277" cy="353961"/>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4947221" y="1029079"/>
            <a:ext cx="846443" cy="536490"/>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rot="21291477">
            <a:off x="1580299" y="984853"/>
            <a:ext cx="903286" cy="624944"/>
          </a:xfrm>
          <a:prstGeom prst="rect">
            <a:avLst/>
          </a:prstGeom>
        </p:spPr>
      </p:pic>
      <p:sp>
        <p:nvSpPr>
          <p:cNvPr id="11" name="Triangle 10"/>
          <p:cNvSpPr/>
          <p:nvPr/>
        </p:nvSpPr>
        <p:spPr>
          <a:xfrm>
            <a:off x="3060249" y="1109543"/>
            <a:ext cx="511277" cy="353961"/>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7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P spid="16" grpId="0" animBg="1"/>
      <p:bldP spid="18" grpId="0"/>
      <p:bldP spid="19" grpId="0"/>
      <p:bldP spid="20" grpId="0"/>
      <p:bldP spid="21" grpId="0"/>
      <p:bldP spid="12"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4767264"/>
            <a:ext cx="7961376" cy="376236"/>
          </a:xfrm>
        </p:spPr>
        <p:txBody>
          <a:bodyPr/>
          <a:lstStyle/>
          <a:p>
            <a:r>
              <a:rPr lang="en-US" smtClean="0"/>
              <a:t>@everydaykanban</a:t>
            </a:r>
            <a:endParaRPr lang="en-US" dirty="0"/>
          </a:p>
        </p:txBody>
      </p:sp>
      <p:sp>
        <p:nvSpPr>
          <p:cNvPr id="6" name="Title 1"/>
          <p:cNvSpPr txBox="1">
            <a:spLocks/>
          </p:cNvSpPr>
          <p:nvPr/>
        </p:nvSpPr>
        <p:spPr>
          <a:xfrm>
            <a:off x="0" y="0"/>
            <a:ext cx="9144000" cy="656469"/>
          </a:xfrm>
          <a:prstGeom prst="rect">
            <a:avLst/>
          </a:prstGeom>
          <a:solidFill>
            <a:schemeClr val="tx1"/>
          </a:solidFill>
        </p:spPr>
        <p:txBody>
          <a:bodyPr vert="horz" lIns="18288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dirty="0" smtClean="0">
                <a:solidFill>
                  <a:schemeClr val="bg1"/>
                </a:solidFill>
                <a:latin typeface="Gotham HTF Medium" charset="0"/>
                <a:ea typeface="Gotham HTF Medium" charset="0"/>
                <a:cs typeface="Gotham HTF Medium" charset="0"/>
              </a:rPr>
              <a:t>Choice: </a:t>
            </a:r>
            <a:r>
              <a:rPr lang="en-US" dirty="0" smtClean="0">
                <a:solidFill>
                  <a:schemeClr val="bg1"/>
                </a:solidFill>
              </a:rPr>
              <a:t>What factors used to prioritize?</a:t>
            </a:r>
            <a:endParaRPr lang="en-US" dirty="0">
              <a:solidFill>
                <a:schemeClr val="bg1"/>
              </a:solidFill>
            </a:endParaRPr>
          </a:p>
        </p:txBody>
      </p:sp>
      <p:grpSp>
        <p:nvGrpSpPr>
          <p:cNvPr id="26" name="Group 25"/>
          <p:cNvGrpSpPr/>
          <p:nvPr/>
        </p:nvGrpSpPr>
        <p:grpSpPr>
          <a:xfrm>
            <a:off x="579862" y="1487996"/>
            <a:ext cx="1929703" cy="3380864"/>
            <a:chOff x="545063" y="1606049"/>
            <a:chExt cx="1764151" cy="2999529"/>
          </a:xfrm>
          <a:solidFill>
            <a:schemeClr val="accent3"/>
          </a:solidFill>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619" y="1606049"/>
              <a:ext cx="1729740" cy="778383"/>
            </a:xfrm>
            <a:prstGeom prst="rect">
              <a:avLst/>
            </a:prstGeom>
            <a:grpFill/>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74" y="2335117"/>
              <a:ext cx="1729740" cy="800005"/>
            </a:xfrm>
            <a:prstGeom prst="rect">
              <a:avLst/>
            </a:prstGeom>
            <a:grpFill/>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31473">
              <a:off x="545063" y="3818547"/>
              <a:ext cx="1729740" cy="787031"/>
            </a:xfrm>
            <a:prstGeom prst="rect">
              <a:avLst/>
            </a:prstGeom>
            <a:noFill/>
            <a:ln>
              <a:no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064" y="3135123"/>
              <a:ext cx="1729740" cy="730815"/>
            </a:xfrm>
            <a:prstGeom prst="rect">
              <a:avLst/>
            </a:prstGeom>
            <a:grpFill/>
          </p:spPr>
        </p:pic>
      </p:grpSp>
      <p:grpSp>
        <p:nvGrpSpPr>
          <p:cNvPr id="4" name="Group 3"/>
          <p:cNvGrpSpPr/>
          <p:nvPr/>
        </p:nvGrpSpPr>
        <p:grpSpPr>
          <a:xfrm>
            <a:off x="3401147" y="1543743"/>
            <a:ext cx="1876727" cy="3325117"/>
            <a:chOff x="3037354" y="1477994"/>
            <a:chExt cx="1876727" cy="3325117"/>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295" y="1477994"/>
              <a:ext cx="1866786" cy="854728"/>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7354" y="2341865"/>
              <a:ext cx="1866786" cy="840867"/>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7354" y="3181535"/>
              <a:ext cx="1866786" cy="78080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354" y="3971484"/>
              <a:ext cx="1866786" cy="831627"/>
            </a:xfrm>
            <a:prstGeom prst="rect">
              <a:avLst/>
            </a:prstGeom>
          </p:spPr>
        </p:pic>
      </p:grpSp>
      <p:sp>
        <p:nvSpPr>
          <p:cNvPr id="3" name="TextBox 2"/>
          <p:cNvSpPr txBox="1"/>
          <p:nvPr/>
        </p:nvSpPr>
        <p:spPr>
          <a:xfrm>
            <a:off x="5653548" y="1742370"/>
            <a:ext cx="3067664" cy="1938992"/>
          </a:xfrm>
          <a:prstGeom prst="rect">
            <a:avLst/>
          </a:prstGeom>
          <a:noFill/>
        </p:spPr>
        <p:txBody>
          <a:bodyPr wrap="square" rtlCol="0" anchor="ctr">
            <a:spAutoFit/>
          </a:bodyPr>
          <a:lstStyle/>
          <a:p>
            <a:pPr algn="ctr"/>
            <a:r>
              <a:rPr lang="en-US" sz="4000" b="1" dirty="0" smtClean="0">
                <a:latin typeface="Gotham HTF" charset="0"/>
                <a:ea typeface="Gotham HTF" charset="0"/>
                <a:cs typeface="Gotham HTF" charset="0"/>
              </a:rPr>
              <a:t>Your policy here!</a:t>
            </a:r>
            <a:endParaRPr lang="en-US" sz="4000" b="1" dirty="0">
              <a:latin typeface="Gotham HTF" charset="0"/>
              <a:ea typeface="Gotham HTF" charset="0"/>
              <a:cs typeface="Gotham HTF" charset="0"/>
            </a:endParaRPr>
          </a:p>
        </p:txBody>
      </p:sp>
      <p:sp>
        <p:nvSpPr>
          <p:cNvPr id="17" name="TextBox 16"/>
          <p:cNvSpPr txBox="1"/>
          <p:nvPr/>
        </p:nvSpPr>
        <p:spPr>
          <a:xfrm>
            <a:off x="907509" y="841400"/>
            <a:ext cx="1312048" cy="461665"/>
          </a:xfrm>
          <a:prstGeom prst="rect">
            <a:avLst/>
          </a:prstGeom>
          <a:noFill/>
        </p:spPr>
        <p:txBody>
          <a:bodyPr wrap="square" rtlCol="0">
            <a:spAutoFit/>
          </a:bodyPr>
          <a:lstStyle/>
          <a:p>
            <a:r>
              <a:rPr lang="en-US" sz="2400" b="1" smtClean="0">
                <a:latin typeface="Gotham HTF Ultra" charset="0"/>
                <a:ea typeface="Gotham HTF Ultra" charset="0"/>
                <a:cs typeface="Gotham HTF Ultra" charset="0"/>
              </a:rPr>
              <a:t>FIFO/S</a:t>
            </a:r>
            <a:endParaRPr lang="en-US" sz="2400" b="1" dirty="0">
              <a:latin typeface="Gotham HTF Ultra" charset="0"/>
              <a:ea typeface="Gotham HTF Ultra" charset="0"/>
              <a:cs typeface="Gotham HTF Ultra" charset="0"/>
            </a:endParaRPr>
          </a:p>
        </p:txBody>
      </p:sp>
      <p:sp>
        <p:nvSpPr>
          <p:cNvPr id="18" name="TextBox 17"/>
          <p:cNvSpPr txBox="1"/>
          <p:nvPr/>
        </p:nvSpPr>
        <p:spPr>
          <a:xfrm>
            <a:off x="3401147" y="864867"/>
            <a:ext cx="1708655" cy="461665"/>
          </a:xfrm>
          <a:prstGeom prst="rect">
            <a:avLst/>
          </a:prstGeom>
          <a:noFill/>
        </p:spPr>
        <p:txBody>
          <a:bodyPr wrap="square" rtlCol="0">
            <a:spAutoFit/>
          </a:bodyPr>
          <a:lstStyle/>
          <a:p>
            <a:r>
              <a:rPr lang="en-US" sz="2400" b="1" smtClean="0">
                <a:latin typeface="Gotham HTF Ultra" charset="0"/>
                <a:ea typeface="Gotham HTF Ultra" charset="0"/>
                <a:cs typeface="Gotham HTF Ultra" charset="0"/>
              </a:rPr>
              <a:t>PRIORITY</a:t>
            </a:r>
            <a:endParaRPr lang="en-US" sz="2400" b="1" dirty="0">
              <a:latin typeface="Gotham HTF Ultra" charset="0"/>
              <a:ea typeface="Gotham HTF Ultra" charset="0"/>
              <a:cs typeface="Gotham HTF Ultra" charset="0"/>
            </a:endParaRPr>
          </a:p>
        </p:txBody>
      </p:sp>
    </p:spTree>
    <p:extLst>
      <p:ext uri="{BB962C8B-B14F-4D97-AF65-F5344CB8AC3E}">
        <p14:creationId xmlns:p14="http://schemas.microsoft.com/office/powerpoint/2010/main" val="109187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544059" y="814307"/>
            <a:ext cx="3055079" cy="3902388"/>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0" y="4830068"/>
            <a:ext cx="7961376" cy="313431"/>
          </a:xfrm>
        </p:spPr>
        <p:txBody>
          <a:bodyPr/>
          <a:lstStyle/>
          <a:p>
            <a:r>
              <a:rPr lang="en-US" smtClean="0"/>
              <a:t>@everydaykanban</a:t>
            </a:r>
            <a:endParaRPr lang="en-US"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003" y="937790"/>
            <a:ext cx="2679192" cy="365542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3521" y="675921"/>
            <a:ext cx="2666864" cy="3941625"/>
          </a:xfrm>
          <a:prstGeom prst="rect">
            <a:avLst/>
          </a:prstGeom>
        </p:spPr>
      </p:pic>
      <p:sp>
        <p:nvSpPr>
          <p:cNvPr id="31" name="TextBox 30"/>
          <p:cNvSpPr txBox="1"/>
          <p:nvPr/>
        </p:nvSpPr>
        <p:spPr>
          <a:xfrm>
            <a:off x="2612252" y="246381"/>
            <a:ext cx="918692" cy="461665"/>
          </a:xfrm>
          <a:prstGeom prst="rect">
            <a:avLst/>
          </a:prstGeom>
          <a:noFill/>
        </p:spPr>
        <p:txBody>
          <a:bodyPr wrap="square" rtlCol="0">
            <a:spAutoFit/>
          </a:bodyPr>
          <a:lstStyle/>
          <a:p>
            <a:r>
              <a:rPr lang="en-US" sz="2400" b="1" smtClean="0">
                <a:latin typeface="Gotham HTF Ultra" charset="0"/>
                <a:ea typeface="Gotham HTF Ultra" charset="0"/>
                <a:cs typeface="Gotham HTF Ultra" charset="0"/>
              </a:rPr>
              <a:t>FIFO</a:t>
            </a:r>
            <a:endParaRPr lang="en-US" sz="2400" b="1" dirty="0">
              <a:latin typeface="Gotham HTF Ultra" charset="0"/>
              <a:ea typeface="Gotham HTF Ultra" charset="0"/>
              <a:cs typeface="Gotham HTF Ultra" charset="0"/>
            </a:endParaRPr>
          </a:p>
        </p:txBody>
      </p:sp>
      <p:sp>
        <p:nvSpPr>
          <p:cNvPr id="32" name="TextBox 31"/>
          <p:cNvSpPr txBox="1"/>
          <p:nvPr/>
        </p:nvSpPr>
        <p:spPr>
          <a:xfrm>
            <a:off x="5407904" y="246381"/>
            <a:ext cx="1858098" cy="461665"/>
          </a:xfrm>
          <a:prstGeom prst="rect">
            <a:avLst/>
          </a:prstGeom>
          <a:noFill/>
        </p:spPr>
        <p:txBody>
          <a:bodyPr wrap="square" rtlCol="0">
            <a:spAutoFit/>
          </a:bodyPr>
          <a:lstStyle/>
          <a:p>
            <a:r>
              <a:rPr lang="en-US" sz="2400" b="1" dirty="0" smtClean="0">
                <a:latin typeface="Gotham HTF Ultra" charset="0"/>
                <a:ea typeface="Gotham HTF Ultra" charset="0"/>
                <a:cs typeface="Gotham HTF Ultra" charset="0"/>
              </a:rPr>
              <a:t>Non-FIFO</a:t>
            </a:r>
            <a:endParaRPr lang="en-US" sz="2400" b="1" dirty="0">
              <a:latin typeface="Gotham HTF Ultra" charset="0"/>
              <a:ea typeface="Gotham HTF Ultra" charset="0"/>
              <a:cs typeface="Gotham HTF Ultra" charset="0"/>
            </a:endParaRPr>
          </a:p>
        </p:txBody>
      </p:sp>
      <p:sp>
        <p:nvSpPr>
          <p:cNvPr id="8" name="TextBox 7"/>
          <p:cNvSpPr txBox="1"/>
          <p:nvPr/>
        </p:nvSpPr>
        <p:spPr>
          <a:xfrm>
            <a:off x="7462847" y="2165484"/>
            <a:ext cx="1175322" cy="646331"/>
          </a:xfrm>
          <a:prstGeom prst="rect">
            <a:avLst/>
          </a:prstGeom>
          <a:noFill/>
        </p:spPr>
        <p:txBody>
          <a:bodyPr wrap="none" rtlCol="0">
            <a:spAutoFit/>
          </a:bodyPr>
          <a:lstStyle/>
          <a:p>
            <a:r>
              <a:rPr lang="en-US" dirty="0" smtClean="0">
                <a:latin typeface="Gotham HTF Light" charset="0"/>
                <a:ea typeface="Gotham HTF Light" charset="0"/>
                <a:cs typeface="Gotham HTF Light" charset="0"/>
              </a:rPr>
              <a:t>Wider </a:t>
            </a:r>
          </a:p>
          <a:p>
            <a:r>
              <a:rPr lang="en-US" dirty="0" smtClean="0">
                <a:latin typeface="Gotham HTF Light" charset="0"/>
                <a:ea typeface="Gotham HTF Light" charset="0"/>
                <a:cs typeface="Gotham HTF Light" charset="0"/>
              </a:rPr>
              <a:t>variation</a:t>
            </a:r>
            <a:endParaRPr lang="en-US" dirty="0">
              <a:latin typeface="Gotham HTF Light" charset="0"/>
              <a:ea typeface="Gotham HTF Light" charset="0"/>
              <a:cs typeface="Gotham HTF Light" charset="0"/>
            </a:endParaRPr>
          </a:p>
        </p:txBody>
      </p:sp>
      <p:sp>
        <p:nvSpPr>
          <p:cNvPr id="9" name="TextBox 8"/>
          <p:cNvSpPr txBox="1"/>
          <p:nvPr/>
        </p:nvSpPr>
        <p:spPr>
          <a:xfrm>
            <a:off x="142237" y="2026984"/>
            <a:ext cx="1297807" cy="646331"/>
          </a:xfrm>
          <a:prstGeom prst="rect">
            <a:avLst/>
          </a:prstGeom>
          <a:noFill/>
        </p:spPr>
        <p:txBody>
          <a:bodyPr wrap="square" rtlCol="0">
            <a:spAutoFit/>
          </a:bodyPr>
          <a:lstStyle/>
          <a:p>
            <a:pPr algn="ctr"/>
            <a:r>
              <a:rPr lang="en-US" dirty="0" smtClean="0">
                <a:latin typeface="Gotham HTF Light" charset="0"/>
                <a:ea typeface="Gotham HTF Light" charset="0"/>
                <a:cs typeface="Gotham HTF Light" charset="0"/>
              </a:rPr>
              <a:t>Less variation.</a:t>
            </a:r>
          </a:p>
        </p:txBody>
      </p:sp>
      <p:sp>
        <p:nvSpPr>
          <p:cNvPr id="2" name="TextBox 1"/>
          <p:cNvSpPr txBox="1"/>
          <p:nvPr/>
        </p:nvSpPr>
        <p:spPr>
          <a:xfrm>
            <a:off x="188050" y="2673315"/>
            <a:ext cx="1239442" cy="369332"/>
          </a:xfrm>
          <a:prstGeom prst="rect">
            <a:avLst/>
          </a:prstGeom>
          <a:noFill/>
        </p:spPr>
        <p:txBody>
          <a:bodyPr wrap="none" rtlCol="0">
            <a:spAutoFit/>
          </a:bodyPr>
          <a:lstStyle/>
          <a:p>
            <a:r>
              <a:rPr lang="en-US" b="1" i="1" dirty="0">
                <a:latin typeface="Gotham HTF Light" charset="0"/>
                <a:ea typeface="Gotham HTF Light" charset="0"/>
                <a:cs typeface="Gotham HTF Light" charset="0"/>
              </a:rPr>
              <a:t>Feasible</a:t>
            </a:r>
            <a:r>
              <a:rPr lang="en-US" b="1" i="1" dirty="0" smtClean="0">
                <a:latin typeface="Gotham HTF Light" charset="0"/>
                <a:ea typeface="Gotham HTF Light" charset="0"/>
                <a:cs typeface="Gotham HTF Light" charset="0"/>
              </a:rPr>
              <a:t>?</a:t>
            </a:r>
            <a:endParaRPr lang="en-US" b="1" i="1" dirty="0">
              <a:latin typeface="Gotham HTF Light" charset="0"/>
              <a:ea typeface="Gotham HTF Light" charset="0"/>
              <a:cs typeface="Gotham HTF Light" charset="0"/>
            </a:endParaRP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4984682" y="869341"/>
            <a:ext cx="846443" cy="536490"/>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5913731" y="858619"/>
            <a:ext cx="846443" cy="536490"/>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t="11841" r="4325" b="7969"/>
          <a:stretch/>
        </p:blipFill>
        <p:spPr>
          <a:xfrm>
            <a:off x="6799666" y="766151"/>
            <a:ext cx="809839" cy="628958"/>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1765809" y="1001974"/>
            <a:ext cx="846443" cy="536490"/>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2712412" y="937790"/>
            <a:ext cx="846443" cy="53649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t="11841" b="7969"/>
          <a:stretch/>
        </p:blipFill>
        <p:spPr>
          <a:xfrm>
            <a:off x="3566485" y="914793"/>
            <a:ext cx="846443" cy="536490"/>
          </a:xfrm>
          <a:prstGeom prst="rect">
            <a:avLst/>
          </a:prstGeom>
        </p:spPr>
      </p:pic>
      <p:sp>
        <p:nvSpPr>
          <p:cNvPr id="3" name="Oval 2"/>
          <p:cNvSpPr>
            <a:spLocks noChangeAspect="1"/>
          </p:cNvSpPr>
          <p:nvPr/>
        </p:nvSpPr>
        <p:spPr>
          <a:xfrm>
            <a:off x="7343148" y="1116115"/>
            <a:ext cx="239398" cy="232249"/>
          </a:xfrm>
          <a:prstGeom prst="ellipse">
            <a:avLst/>
          </a:prstGeom>
          <a:solidFill>
            <a:srgbClr val="EFC250"/>
          </a:solidFill>
          <a:ln>
            <a:solidFill>
              <a:srgbClr val="EFC2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65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 grpId="0"/>
      <p:bldP spid="9"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@everydaykanban</a:t>
            </a:r>
            <a:endParaRPr lang="en-US" dirty="0"/>
          </a:p>
        </p:txBody>
      </p:sp>
      <p:sp>
        <p:nvSpPr>
          <p:cNvPr id="6" name="Title 1"/>
          <p:cNvSpPr txBox="1">
            <a:spLocks/>
          </p:cNvSpPr>
          <p:nvPr/>
        </p:nvSpPr>
        <p:spPr>
          <a:xfrm>
            <a:off x="0" y="0"/>
            <a:ext cx="9144000" cy="656469"/>
          </a:xfrm>
          <a:prstGeom prst="rect">
            <a:avLst/>
          </a:prstGeom>
          <a:solidFill>
            <a:schemeClr val="tx1"/>
          </a:solidFill>
        </p:spPr>
        <p:txBody>
          <a:bodyPr vert="horz" lIns="18288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dirty="0" smtClean="0">
                <a:solidFill>
                  <a:schemeClr val="bg1"/>
                </a:solidFill>
                <a:latin typeface="Gotham HTF Medium" charset="0"/>
                <a:ea typeface="Gotham HTF Medium" charset="0"/>
                <a:cs typeface="Gotham HTF Medium" charset="0"/>
              </a:rPr>
              <a:t>Choice: </a:t>
            </a:r>
            <a:r>
              <a:rPr lang="en-US" dirty="0" smtClean="0">
                <a:solidFill>
                  <a:schemeClr val="bg1"/>
                </a:solidFill>
              </a:rPr>
              <a:t>Deliver large or small batches?</a:t>
            </a:r>
            <a:endParaRPr lang="en-US" dirty="0">
              <a:solidFill>
                <a:schemeClr val="bg1"/>
              </a:solidFill>
            </a:endParaRPr>
          </a:p>
        </p:txBody>
      </p:sp>
      <p:grpSp>
        <p:nvGrpSpPr>
          <p:cNvPr id="10" name="Group 9"/>
          <p:cNvGrpSpPr/>
          <p:nvPr/>
        </p:nvGrpSpPr>
        <p:grpSpPr>
          <a:xfrm>
            <a:off x="4883883" y="2070997"/>
            <a:ext cx="3523488" cy="2696267"/>
            <a:chOff x="4572001" y="2259115"/>
            <a:chExt cx="3523488" cy="2696267"/>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567" y="2259115"/>
              <a:ext cx="1768743" cy="91974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220" r="3820" b="-2592"/>
            <a:stretch/>
          </p:blipFill>
          <p:spPr>
            <a:xfrm>
              <a:off x="4572001" y="3178861"/>
              <a:ext cx="3523488" cy="1776521"/>
            </a:xfrm>
            <a:prstGeom prst="rect">
              <a:avLst/>
            </a:prstGeom>
          </p:spPr>
        </p:pic>
      </p:gr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325" y="826964"/>
            <a:ext cx="3495563" cy="4028790"/>
          </a:xfrm>
          <a:prstGeom prst="rect">
            <a:avLst/>
          </a:prstGeom>
        </p:spPr>
      </p:pic>
      <p:sp>
        <p:nvSpPr>
          <p:cNvPr id="11" name="TextBox 10"/>
          <p:cNvSpPr txBox="1"/>
          <p:nvPr/>
        </p:nvSpPr>
        <p:spPr>
          <a:xfrm>
            <a:off x="2929894" y="968976"/>
            <a:ext cx="1383813" cy="646331"/>
          </a:xfrm>
          <a:prstGeom prst="rect">
            <a:avLst/>
          </a:prstGeom>
          <a:noFill/>
        </p:spPr>
        <p:txBody>
          <a:bodyPr wrap="square" rtlCol="0">
            <a:spAutoFit/>
          </a:bodyPr>
          <a:lstStyle/>
          <a:p>
            <a:r>
              <a:rPr lang="en-US" b="1" dirty="0" smtClean="0">
                <a:latin typeface="Gotham HTF Ultra" charset="0"/>
                <a:ea typeface="Gotham HTF Ultra" charset="0"/>
                <a:cs typeface="Gotham HTF Ultra" charset="0"/>
              </a:rPr>
              <a:t>Once a month</a:t>
            </a:r>
            <a:endParaRPr lang="en-US" b="1" dirty="0">
              <a:latin typeface="Gotham HTF Ultra" charset="0"/>
              <a:ea typeface="Gotham HTF Ultra" charset="0"/>
              <a:cs typeface="Gotham HTF Ultra" charset="0"/>
            </a:endParaRPr>
          </a:p>
        </p:txBody>
      </p:sp>
      <p:sp>
        <p:nvSpPr>
          <p:cNvPr id="12" name="TextBox 11"/>
          <p:cNvSpPr txBox="1"/>
          <p:nvPr/>
        </p:nvSpPr>
        <p:spPr>
          <a:xfrm>
            <a:off x="6748192" y="2248324"/>
            <a:ext cx="1818968" cy="369332"/>
          </a:xfrm>
          <a:prstGeom prst="rect">
            <a:avLst/>
          </a:prstGeom>
          <a:noFill/>
        </p:spPr>
        <p:txBody>
          <a:bodyPr wrap="square" rtlCol="0">
            <a:spAutoFit/>
          </a:bodyPr>
          <a:lstStyle/>
          <a:p>
            <a:r>
              <a:rPr lang="en-US" b="1" dirty="0" smtClean="0">
                <a:latin typeface="Gotham HTF Ultra" charset="0"/>
                <a:ea typeface="Gotham HTF Ultra" charset="0"/>
                <a:cs typeface="Gotham HTF Ultra" charset="0"/>
              </a:rPr>
              <a:t>Once a week</a:t>
            </a:r>
            <a:endParaRPr lang="en-US" b="1" dirty="0">
              <a:latin typeface="Gotham HTF Ultra" charset="0"/>
              <a:ea typeface="Gotham HTF Ultra" charset="0"/>
              <a:cs typeface="Gotham HTF Ultra" charset="0"/>
            </a:endParaRPr>
          </a:p>
        </p:txBody>
      </p:sp>
    </p:spTree>
    <p:extLst>
      <p:ext uri="{BB962C8B-B14F-4D97-AF65-F5344CB8AC3E}">
        <p14:creationId xmlns:p14="http://schemas.microsoft.com/office/powerpoint/2010/main" val="284426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921530" y="1046335"/>
            <a:ext cx="1818968" cy="369332"/>
          </a:xfrm>
          <a:prstGeom prst="rect">
            <a:avLst/>
          </a:prstGeom>
          <a:noFill/>
        </p:spPr>
        <p:txBody>
          <a:bodyPr wrap="square" rtlCol="0">
            <a:spAutoFit/>
          </a:bodyPr>
          <a:lstStyle/>
          <a:p>
            <a:r>
              <a:rPr lang="en-US" b="1" dirty="0" smtClean="0">
                <a:latin typeface="Gotham HTF Ultra" charset="0"/>
                <a:ea typeface="Gotham HTF Ultra" charset="0"/>
                <a:cs typeface="Gotham HTF Ultra" charset="0"/>
              </a:rPr>
              <a:t>Once a week</a:t>
            </a:r>
            <a:endParaRPr lang="en-US" b="1" dirty="0">
              <a:latin typeface="Gotham HTF Ultra" charset="0"/>
              <a:ea typeface="Gotham HTF Ultra" charset="0"/>
              <a:cs typeface="Gotham HTF Ultra" charset="0"/>
            </a:endParaRPr>
          </a:p>
        </p:txBody>
      </p:sp>
      <p:sp>
        <p:nvSpPr>
          <p:cNvPr id="19" name="Rectangle 18"/>
          <p:cNvSpPr/>
          <p:nvPr/>
        </p:nvSpPr>
        <p:spPr>
          <a:xfrm>
            <a:off x="4807856" y="1496031"/>
            <a:ext cx="3972350" cy="2900286"/>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17" y="723170"/>
            <a:ext cx="3357325" cy="4028790"/>
          </a:xfrm>
          <a:prstGeom prst="rect">
            <a:avLst/>
          </a:prstGeom>
        </p:spPr>
      </p:pic>
      <p:sp>
        <p:nvSpPr>
          <p:cNvPr id="14" name="TextBox 13"/>
          <p:cNvSpPr txBox="1"/>
          <p:nvPr/>
        </p:nvSpPr>
        <p:spPr>
          <a:xfrm>
            <a:off x="2821739" y="723170"/>
            <a:ext cx="1383813" cy="646331"/>
          </a:xfrm>
          <a:prstGeom prst="rect">
            <a:avLst/>
          </a:prstGeom>
          <a:noFill/>
        </p:spPr>
        <p:txBody>
          <a:bodyPr wrap="square" rtlCol="0">
            <a:spAutoFit/>
          </a:bodyPr>
          <a:lstStyle/>
          <a:p>
            <a:r>
              <a:rPr lang="en-US" b="1" dirty="0" smtClean="0">
                <a:latin typeface="Gotham HTF Ultra" charset="0"/>
                <a:ea typeface="Gotham HTF Ultra" charset="0"/>
                <a:cs typeface="Gotham HTF Ultra" charset="0"/>
              </a:rPr>
              <a:t>Once a month</a:t>
            </a:r>
            <a:endParaRPr lang="en-US" b="1" dirty="0">
              <a:latin typeface="Gotham HTF Ultra" charset="0"/>
              <a:ea typeface="Gotham HTF Ultra" charset="0"/>
              <a:cs typeface="Gotham HTF Ultra" charset="0"/>
            </a:endParaRPr>
          </a:p>
        </p:txBody>
      </p:sp>
      <p:grpSp>
        <p:nvGrpSpPr>
          <p:cNvPr id="22" name="Group 21"/>
          <p:cNvGrpSpPr/>
          <p:nvPr/>
        </p:nvGrpSpPr>
        <p:grpSpPr>
          <a:xfrm>
            <a:off x="4987985" y="1656759"/>
            <a:ext cx="3612091" cy="2578830"/>
            <a:chOff x="4882044" y="1717271"/>
            <a:chExt cx="3612091" cy="2578830"/>
          </a:xfrm>
        </p:grpSpPr>
        <p:sp>
          <p:nvSpPr>
            <p:cNvPr id="20" name="Rectangle 19"/>
            <p:cNvSpPr/>
            <p:nvPr/>
          </p:nvSpPr>
          <p:spPr>
            <a:xfrm>
              <a:off x="4882044" y="1717271"/>
              <a:ext cx="3612091" cy="2578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p:cNvGrpSpPr/>
            <p:nvPr/>
          </p:nvGrpSpPr>
          <p:grpSpPr>
            <a:xfrm>
              <a:off x="4882044" y="1717271"/>
              <a:ext cx="3612091" cy="2578830"/>
              <a:chOff x="5049192" y="1799899"/>
              <a:chExt cx="3612091" cy="257883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4267" y="2700221"/>
                <a:ext cx="3357016" cy="1678508"/>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r="42408" b="75700"/>
              <a:stretch/>
            </p:blipFill>
            <p:spPr>
              <a:xfrm>
                <a:off x="5049192" y="1799899"/>
                <a:ext cx="1933545" cy="978980"/>
              </a:xfrm>
              <a:prstGeom prst="rect">
                <a:avLst/>
              </a:prstGeom>
            </p:spPr>
          </p:pic>
        </p:grpSp>
      </p:grpSp>
      <p:sp>
        <p:nvSpPr>
          <p:cNvPr id="5" name="Footer Placeholder 4"/>
          <p:cNvSpPr>
            <a:spLocks noGrp="1"/>
          </p:cNvSpPr>
          <p:nvPr>
            <p:ph type="ftr" sz="quarter" idx="3"/>
          </p:nvPr>
        </p:nvSpPr>
        <p:spPr>
          <a:xfrm>
            <a:off x="0" y="4767264"/>
            <a:ext cx="2694039" cy="376236"/>
          </a:xfrm>
        </p:spPr>
        <p:txBody>
          <a:bodyPr/>
          <a:lstStyle/>
          <a:p>
            <a:r>
              <a:rPr lang="en-US" smtClean="0"/>
              <a:t>@everydaykanban</a:t>
            </a:r>
            <a:endParaRPr lang="en-US" dirty="0"/>
          </a:p>
        </p:txBody>
      </p:sp>
      <p:sp>
        <p:nvSpPr>
          <p:cNvPr id="12" name="TextBox 11"/>
          <p:cNvSpPr txBox="1"/>
          <p:nvPr/>
        </p:nvSpPr>
        <p:spPr>
          <a:xfrm>
            <a:off x="171697" y="1823083"/>
            <a:ext cx="1175322" cy="646331"/>
          </a:xfrm>
          <a:prstGeom prst="rect">
            <a:avLst/>
          </a:prstGeom>
          <a:noFill/>
        </p:spPr>
        <p:txBody>
          <a:bodyPr wrap="none" rtlCol="0">
            <a:spAutoFit/>
          </a:bodyPr>
          <a:lstStyle/>
          <a:p>
            <a:r>
              <a:rPr lang="en-US" dirty="0" smtClean="0">
                <a:latin typeface="Gotham HTF Light" charset="0"/>
                <a:ea typeface="Gotham HTF Light" charset="0"/>
                <a:cs typeface="Gotham HTF Light" charset="0"/>
              </a:rPr>
              <a:t>Wider </a:t>
            </a:r>
          </a:p>
          <a:p>
            <a:r>
              <a:rPr lang="en-US" dirty="0" smtClean="0">
                <a:latin typeface="Gotham HTF Light" charset="0"/>
                <a:ea typeface="Gotham HTF Light" charset="0"/>
                <a:cs typeface="Gotham HTF Light" charset="0"/>
              </a:rPr>
              <a:t>variation</a:t>
            </a:r>
            <a:endParaRPr lang="en-US" dirty="0">
              <a:latin typeface="Gotham HTF Light" charset="0"/>
              <a:ea typeface="Gotham HTF Light" charset="0"/>
              <a:cs typeface="Gotham HTF Light" charset="0"/>
            </a:endParaRPr>
          </a:p>
        </p:txBody>
      </p:sp>
      <p:sp>
        <p:nvSpPr>
          <p:cNvPr id="13" name="TextBox 12"/>
          <p:cNvSpPr txBox="1"/>
          <p:nvPr/>
        </p:nvSpPr>
        <p:spPr>
          <a:xfrm>
            <a:off x="7192462" y="1910750"/>
            <a:ext cx="1175322" cy="646331"/>
          </a:xfrm>
          <a:prstGeom prst="rect">
            <a:avLst/>
          </a:prstGeom>
          <a:noFill/>
        </p:spPr>
        <p:txBody>
          <a:bodyPr wrap="none" rtlCol="0">
            <a:spAutoFit/>
          </a:bodyPr>
          <a:lstStyle/>
          <a:p>
            <a:r>
              <a:rPr lang="en-US" dirty="0" smtClean="0">
                <a:latin typeface="Gotham HTF Light" charset="0"/>
                <a:ea typeface="Gotham HTF Light" charset="0"/>
                <a:cs typeface="Gotham HTF Light" charset="0"/>
              </a:rPr>
              <a:t>Less</a:t>
            </a:r>
          </a:p>
          <a:p>
            <a:r>
              <a:rPr lang="en-US" dirty="0" smtClean="0">
                <a:latin typeface="Gotham HTF Light" charset="0"/>
                <a:ea typeface="Gotham HTF Light" charset="0"/>
                <a:cs typeface="Gotham HTF Light" charset="0"/>
              </a:rPr>
              <a:t>variation</a:t>
            </a:r>
            <a:endParaRPr lang="en-US" dirty="0">
              <a:latin typeface="Gotham HTF Light" charset="0"/>
              <a:ea typeface="Gotham HTF Light" charset="0"/>
              <a:cs typeface="Gotham HTF Light" charset="0"/>
            </a:endParaRPr>
          </a:p>
        </p:txBody>
      </p:sp>
    </p:spTree>
    <p:extLst>
      <p:ext uri="{BB962C8B-B14F-4D97-AF65-F5344CB8AC3E}">
        <p14:creationId xmlns:p14="http://schemas.microsoft.com/office/powerpoint/2010/main" val="98494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76726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0"/>
          </p:nvPr>
        </p:nvSpPr>
        <p:spPr>
          <a:xfrm>
            <a:off x="1449339" y="1582971"/>
            <a:ext cx="6512037" cy="1623525"/>
          </a:xfrm>
        </p:spPr>
        <p:txBody>
          <a:bodyPr>
            <a:normAutofit/>
          </a:bodyPr>
          <a:lstStyle/>
          <a:p>
            <a:r>
              <a:rPr lang="en-US" sz="4000" b="1" dirty="0" smtClean="0">
                <a:latin typeface="Gotham HTF" charset="0"/>
                <a:ea typeface="Gotham HTF" charset="0"/>
                <a:cs typeface="Gotham HTF" charset="0"/>
              </a:rPr>
              <a:t>Monitoring your predictability indicators</a:t>
            </a:r>
            <a:endParaRPr lang="en-US" sz="4000" b="1" dirty="0">
              <a:latin typeface="Gotham HTF" charset="0"/>
              <a:ea typeface="Gotham HTF" charset="0"/>
              <a:cs typeface="Gotham HTF" charset="0"/>
            </a:endParaRPr>
          </a:p>
        </p:txBody>
      </p:sp>
      <p:sp>
        <p:nvSpPr>
          <p:cNvPr id="4" name="Footer Placeholder 3"/>
          <p:cNvSpPr>
            <a:spLocks noGrp="1"/>
          </p:cNvSpPr>
          <p:nvPr>
            <p:ph type="ftr" sz="quarter" idx="3"/>
          </p:nvPr>
        </p:nvSpPr>
        <p:spPr/>
        <p:txBody>
          <a:bodyPr/>
          <a:lstStyle/>
          <a:p>
            <a:r>
              <a:rPr lang="en-US" smtClean="0"/>
              <a:t>@everydaykanban</a:t>
            </a:r>
            <a:endParaRPr lang="en-US" dirty="0" smtClean="0"/>
          </a:p>
        </p:txBody>
      </p:sp>
    </p:spTree>
    <p:extLst>
      <p:ext uri="{BB962C8B-B14F-4D97-AF65-F5344CB8AC3E}">
        <p14:creationId xmlns:p14="http://schemas.microsoft.com/office/powerpoint/2010/main" val="873951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184" y="88491"/>
            <a:ext cx="3677674" cy="4950150"/>
          </a:xfrm>
          <a:prstGeom prst="rect">
            <a:avLst/>
          </a:prstGeom>
        </p:spPr>
      </p:pic>
      <p:sp>
        <p:nvSpPr>
          <p:cNvPr id="2" name="Content Placeholder 1"/>
          <p:cNvSpPr>
            <a:spLocks noGrp="1"/>
          </p:cNvSpPr>
          <p:nvPr>
            <p:ph sz="quarter" idx="10"/>
          </p:nvPr>
        </p:nvSpPr>
        <p:spPr>
          <a:xfrm>
            <a:off x="4853533" y="1661440"/>
            <a:ext cx="4058972" cy="2900052"/>
          </a:xfrm>
        </p:spPr>
        <p:txBody>
          <a:bodyPr wrap="square">
            <a:noAutofit/>
          </a:bodyPr>
          <a:lstStyle/>
          <a:p>
            <a:pPr>
              <a:spcBef>
                <a:spcPts val="480"/>
              </a:spcBef>
              <a:spcAft>
                <a:spcPts val="1200"/>
              </a:spcAft>
            </a:pPr>
            <a:r>
              <a:rPr lang="en-US" i="1" dirty="0" smtClean="0"/>
              <a:t>Adjective</a:t>
            </a:r>
          </a:p>
          <a:p>
            <a:pPr>
              <a:spcBef>
                <a:spcPts val="480"/>
              </a:spcBef>
              <a:spcAft>
                <a:spcPts val="1200"/>
              </a:spcAft>
            </a:pPr>
            <a:r>
              <a:rPr lang="en-US" dirty="0" smtClean="0"/>
              <a:t>Expected, especially on the basis of previous or known behavior </a:t>
            </a:r>
          </a:p>
          <a:p>
            <a:r>
              <a:rPr lang="en-US" b="1" dirty="0" smtClean="0">
                <a:solidFill>
                  <a:schemeClr val="tx1"/>
                </a:solidFill>
              </a:rPr>
              <a:t>[good or bad!]</a:t>
            </a:r>
          </a:p>
        </p:txBody>
      </p:sp>
      <p:sp>
        <p:nvSpPr>
          <p:cNvPr id="3" name="Title 2"/>
          <p:cNvSpPr>
            <a:spLocks noGrp="1"/>
          </p:cNvSpPr>
          <p:nvPr>
            <p:ph type="title"/>
          </p:nvPr>
        </p:nvSpPr>
        <p:spPr/>
        <p:txBody>
          <a:bodyPr>
            <a:normAutofit/>
          </a:bodyPr>
          <a:lstStyle/>
          <a:p>
            <a:r>
              <a:rPr lang="en-US" dirty="0" smtClean="0"/>
              <a:t>Predictable</a:t>
            </a:r>
            <a:br>
              <a:rPr lang="en-US" dirty="0" smtClean="0"/>
            </a:br>
            <a:r>
              <a:rPr lang="en-US" sz="2800" dirty="0" smtClean="0">
                <a:solidFill>
                  <a:schemeClr val="bg1">
                    <a:lumMod val="50000"/>
                  </a:schemeClr>
                </a:solidFill>
              </a:rPr>
              <a:t>[</a:t>
            </a:r>
            <a:r>
              <a:rPr lang="en-US" sz="2800" dirty="0" err="1">
                <a:solidFill>
                  <a:schemeClr val="bg1">
                    <a:lumMod val="50000"/>
                  </a:schemeClr>
                </a:solidFill>
              </a:rPr>
              <a:t>pri-</a:t>
            </a:r>
            <a:r>
              <a:rPr lang="en-US" sz="2800" b="1" dirty="0" err="1">
                <a:solidFill>
                  <a:schemeClr val="bg1">
                    <a:lumMod val="50000"/>
                  </a:schemeClr>
                </a:solidFill>
              </a:rPr>
              <a:t>dik</a:t>
            </a:r>
            <a:r>
              <a:rPr lang="en-US" sz="2800" dirty="0" err="1">
                <a:solidFill>
                  <a:schemeClr val="bg1">
                    <a:lumMod val="50000"/>
                  </a:schemeClr>
                </a:solidFill>
              </a:rPr>
              <a:t>-t</a:t>
            </a:r>
            <a:r>
              <a:rPr lang="en-US" sz="2800" i="1" dirty="0" err="1">
                <a:solidFill>
                  <a:schemeClr val="bg1">
                    <a:lumMod val="50000"/>
                  </a:schemeClr>
                </a:solidFill>
              </a:rPr>
              <a:t>uh</a:t>
            </a:r>
            <a:r>
              <a:rPr lang="en-US" sz="2800" dirty="0" err="1">
                <a:solidFill>
                  <a:schemeClr val="bg1">
                    <a:lumMod val="50000"/>
                  </a:schemeClr>
                </a:solidFill>
              </a:rPr>
              <a:t>-b</a:t>
            </a:r>
            <a:r>
              <a:rPr lang="en-US" sz="2800" i="1" dirty="0" err="1">
                <a:solidFill>
                  <a:schemeClr val="bg1">
                    <a:lumMod val="50000"/>
                  </a:schemeClr>
                </a:solidFill>
              </a:rPr>
              <a:t>uh</a:t>
            </a:r>
            <a:r>
              <a:rPr lang="en-US" sz="2800" dirty="0">
                <a:solidFill>
                  <a:schemeClr val="bg1">
                    <a:lumMod val="50000"/>
                  </a:schemeClr>
                </a:solidFill>
              </a:rPr>
              <a:t> </a:t>
            </a:r>
            <a:r>
              <a:rPr lang="en-US" sz="2800" dirty="0" smtClean="0">
                <a:solidFill>
                  <a:schemeClr val="bg1">
                    <a:lumMod val="50000"/>
                  </a:schemeClr>
                </a:solidFill>
              </a:rPr>
              <a:t>l]</a:t>
            </a:r>
            <a:endParaRPr lang="en-US" sz="2800" dirty="0">
              <a:solidFill>
                <a:schemeClr val="bg1">
                  <a:lumMod val="50000"/>
                </a:schemeClr>
              </a:solidFill>
            </a:endParaRPr>
          </a:p>
        </p:txBody>
      </p:sp>
      <p:sp>
        <p:nvSpPr>
          <p:cNvPr id="5" name="Footer Placeholder 4"/>
          <p:cNvSpPr>
            <a:spLocks noGrp="1"/>
          </p:cNvSpPr>
          <p:nvPr>
            <p:ph type="ftr" sz="quarter" idx="3"/>
          </p:nvPr>
        </p:nvSpPr>
        <p:spPr>
          <a:xfrm>
            <a:off x="0" y="4767264"/>
            <a:ext cx="1701478" cy="376236"/>
          </a:xfrm>
        </p:spPr>
        <p:txBody>
          <a:bodyPr/>
          <a:lstStyle/>
          <a:p>
            <a:r>
              <a:rPr lang="en-US" smtClean="0"/>
              <a:t>@everydaykanban</a:t>
            </a:r>
            <a:endParaRPr lang="en-US" dirty="0"/>
          </a:p>
        </p:txBody>
      </p:sp>
      <p:sp>
        <p:nvSpPr>
          <p:cNvPr id="9" name="TextBox 8"/>
          <p:cNvSpPr txBox="1"/>
          <p:nvPr/>
        </p:nvSpPr>
        <p:spPr>
          <a:xfrm>
            <a:off x="1607797" y="1359344"/>
            <a:ext cx="1404553" cy="646331"/>
          </a:xfrm>
          <a:prstGeom prst="rect">
            <a:avLst/>
          </a:prstGeom>
          <a:noFill/>
        </p:spPr>
        <p:txBody>
          <a:bodyPr wrap="square" rtlCol="0">
            <a:spAutoFit/>
          </a:bodyPr>
          <a:lstStyle/>
          <a:p>
            <a:pPr algn="ctr"/>
            <a:r>
              <a:rPr lang="en-US" dirty="0" smtClean="0">
                <a:latin typeface="Chalkduster" charset="0"/>
                <a:ea typeface="Chalkduster" charset="0"/>
                <a:cs typeface="Chalkduster" charset="0"/>
              </a:rPr>
              <a:t>USUALLY</a:t>
            </a:r>
          </a:p>
          <a:p>
            <a:pPr algn="ctr"/>
            <a:r>
              <a:rPr lang="en-US" dirty="0" smtClean="0">
                <a:latin typeface="Chalkduster" charset="0"/>
                <a:ea typeface="Chalkduster" charset="0"/>
                <a:cs typeface="Chalkduster" charset="0"/>
              </a:rPr>
              <a:t>GREAT!</a:t>
            </a:r>
            <a:endParaRPr lang="en-US" dirty="0">
              <a:latin typeface="Chalkduster" charset="0"/>
              <a:ea typeface="Chalkduster" charset="0"/>
              <a:cs typeface="Chalkduster" charset="0"/>
            </a:endParaRPr>
          </a:p>
        </p:txBody>
      </p:sp>
      <p:sp>
        <p:nvSpPr>
          <p:cNvPr id="10" name="TextBox 9"/>
          <p:cNvSpPr txBox="1"/>
          <p:nvPr/>
        </p:nvSpPr>
        <p:spPr>
          <a:xfrm>
            <a:off x="1540265" y="1350758"/>
            <a:ext cx="1557357" cy="646331"/>
          </a:xfrm>
          <a:prstGeom prst="rect">
            <a:avLst/>
          </a:prstGeom>
          <a:noFill/>
        </p:spPr>
        <p:txBody>
          <a:bodyPr wrap="square" rtlCol="0">
            <a:spAutoFit/>
          </a:bodyPr>
          <a:lstStyle/>
          <a:p>
            <a:pPr algn="ctr"/>
            <a:r>
              <a:rPr lang="en-US" smtClean="0">
                <a:latin typeface="Chalkduster" charset="0"/>
                <a:ea typeface="Chalkduster" charset="0"/>
                <a:cs typeface="Chalkduster" charset="0"/>
              </a:rPr>
              <a:t>USUALLY</a:t>
            </a:r>
            <a:endParaRPr lang="en-US" dirty="0" smtClean="0">
              <a:latin typeface="Chalkduster" charset="0"/>
              <a:ea typeface="Chalkduster" charset="0"/>
              <a:cs typeface="Chalkduster" charset="0"/>
            </a:endParaRPr>
          </a:p>
          <a:p>
            <a:pPr algn="ctr"/>
            <a:r>
              <a:rPr lang="en-US" dirty="0" smtClean="0">
                <a:latin typeface="Chalkduster" charset="0"/>
                <a:ea typeface="Chalkduster" charset="0"/>
                <a:cs typeface="Chalkduster" charset="0"/>
              </a:rPr>
              <a:t>HORRIBLE!</a:t>
            </a:r>
            <a:endParaRPr lang="en-US" dirty="0">
              <a:latin typeface="Chalkduster" charset="0"/>
              <a:ea typeface="Chalkduster" charset="0"/>
              <a:cs typeface="Chalkduster" charset="0"/>
            </a:endParaRPr>
          </a:p>
        </p:txBody>
      </p:sp>
      <p:sp>
        <p:nvSpPr>
          <p:cNvPr id="11" name="TextBox 10"/>
          <p:cNvSpPr txBox="1"/>
          <p:nvPr/>
        </p:nvSpPr>
        <p:spPr>
          <a:xfrm>
            <a:off x="1531394" y="1367930"/>
            <a:ext cx="1557357" cy="646331"/>
          </a:xfrm>
          <a:prstGeom prst="rect">
            <a:avLst/>
          </a:prstGeom>
          <a:noFill/>
        </p:spPr>
        <p:txBody>
          <a:bodyPr wrap="square" rtlCol="0">
            <a:spAutoFit/>
          </a:bodyPr>
          <a:lstStyle/>
          <a:p>
            <a:pPr algn="ctr"/>
            <a:r>
              <a:rPr lang="en-US" smtClean="0">
                <a:latin typeface="Chalkduster" charset="0"/>
                <a:ea typeface="Chalkduster" charset="0"/>
                <a:cs typeface="Chalkduster" charset="0"/>
              </a:rPr>
              <a:t>USUALLY</a:t>
            </a:r>
            <a:endParaRPr lang="en-US" dirty="0" smtClean="0">
              <a:latin typeface="Chalkduster" charset="0"/>
              <a:ea typeface="Chalkduster" charset="0"/>
              <a:cs typeface="Chalkduster" charset="0"/>
            </a:endParaRPr>
          </a:p>
          <a:p>
            <a:pPr algn="ctr"/>
            <a:r>
              <a:rPr lang="en-US" dirty="0" smtClean="0">
                <a:latin typeface="Chalkduster" charset="0"/>
                <a:ea typeface="Chalkduster" charset="0"/>
                <a:cs typeface="Chalkduster" charset="0"/>
              </a:rPr>
              <a:t>________!</a:t>
            </a:r>
            <a:endParaRPr lang="en-US" dirty="0">
              <a:latin typeface="Chalkduster" charset="0"/>
              <a:ea typeface="Chalkduster" charset="0"/>
              <a:cs typeface="Chalkduster" charset="0"/>
            </a:endParaRPr>
          </a:p>
        </p:txBody>
      </p:sp>
    </p:spTree>
    <p:extLst>
      <p:ext uri="{BB962C8B-B14F-4D97-AF65-F5344CB8AC3E}">
        <p14:creationId xmlns:p14="http://schemas.microsoft.com/office/powerpoint/2010/main" val="137464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@everydaykanban</a:t>
            </a:r>
            <a:endParaRPr lang="en-US" dirty="0"/>
          </a:p>
        </p:txBody>
      </p:sp>
      <p:sp>
        <p:nvSpPr>
          <p:cNvPr id="5" name="Title 1"/>
          <p:cNvSpPr txBox="1">
            <a:spLocks/>
          </p:cNvSpPr>
          <p:nvPr/>
        </p:nvSpPr>
        <p:spPr>
          <a:xfrm>
            <a:off x="0" y="-2"/>
            <a:ext cx="9144000" cy="758099"/>
          </a:xfrm>
          <a:prstGeom prst="rect">
            <a:avLst/>
          </a:prstGeom>
          <a:solidFill>
            <a:schemeClr val="tx1"/>
          </a:solidFill>
        </p:spPr>
        <p:txBody>
          <a:bodyPr vert="horz" lIns="228600" tIns="91440" rIns="22860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b="1" dirty="0" smtClean="0">
                <a:solidFill>
                  <a:schemeClr val="bg1"/>
                </a:solidFill>
                <a:latin typeface="Gotham HTF" charset="0"/>
                <a:ea typeface="Gotham HTF" charset="0"/>
                <a:cs typeface="Gotham HTF" charset="0"/>
              </a:rPr>
              <a:t>Cycle time ranges</a:t>
            </a:r>
            <a:r>
              <a:rPr lang="en-US" dirty="0" smtClean="0">
                <a:solidFill>
                  <a:schemeClr val="bg1"/>
                </a:solidFill>
                <a:latin typeface="Gotham HTF Light" charset="0"/>
                <a:ea typeface="Gotham HTF Light" charset="0"/>
                <a:cs typeface="Gotham HTF Light" charset="0"/>
              </a:rPr>
              <a:t>: Lagging indicator</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207" r="28746" b="2233"/>
          <a:stretch/>
        </p:blipFill>
        <p:spPr>
          <a:xfrm>
            <a:off x="81116" y="1101213"/>
            <a:ext cx="8981768" cy="3481572"/>
          </a:xfrm>
          <a:prstGeom prst="rect">
            <a:avLst/>
          </a:prstGeom>
          <a:ln>
            <a:noFill/>
          </a:ln>
        </p:spPr>
      </p:pic>
      <p:sp>
        <p:nvSpPr>
          <p:cNvPr id="3" name="Rectangle 2"/>
          <p:cNvSpPr/>
          <p:nvPr/>
        </p:nvSpPr>
        <p:spPr>
          <a:xfrm>
            <a:off x="471949" y="1184602"/>
            <a:ext cx="373625" cy="12439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8413347" y="730277"/>
            <a:ext cx="649537" cy="369332"/>
          </a:xfrm>
          <a:prstGeom prst="rect">
            <a:avLst/>
          </a:prstGeom>
          <a:noFill/>
        </p:spPr>
        <p:txBody>
          <a:bodyPr wrap="none" rtlCol="0">
            <a:spAutoFit/>
          </a:bodyPr>
          <a:lstStyle/>
          <a:p>
            <a:r>
              <a:rPr lang="en-US" smtClean="0">
                <a:latin typeface="Gotham HTF Light" charset="0"/>
                <a:ea typeface="Gotham HTF Light" charset="0"/>
                <a:cs typeface="Gotham HTF Light" charset="0"/>
              </a:rPr>
              <a:t>Nov</a:t>
            </a:r>
            <a:endParaRPr lang="en-US">
              <a:latin typeface="Gotham HTF Light" charset="0"/>
              <a:ea typeface="Gotham HTF Light" charset="0"/>
              <a:cs typeface="Gotham HTF Light" charset="0"/>
            </a:endParaRPr>
          </a:p>
        </p:txBody>
      </p:sp>
      <p:sp>
        <p:nvSpPr>
          <p:cNvPr id="13" name="TextBox 12"/>
          <p:cNvSpPr txBox="1"/>
          <p:nvPr/>
        </p:nvSpPr>
        <p:spPr>
          <a:xfrm>
            <a:off x="6740014" y="730277"/>
            <a:ext cx="1132041" cy="369332"/>
          </a:xfrm>
          <a:prstGeom prst="rect">
            <a:avLst/>
          </a:prstGeom>
          <a:noFill/>
        </p:spPr>
        <p:txBody>
          <a:bodyPr wrap="none" rtlCol="0">
            <a:spAutoFit/>
          </a:bodyPr>
          <a:lstStyle/>
          <a:p>
            <a:r>
              <a:rPr lang="en-US" smtClean="0">
                <a:latin typeface="Gotham HTF Light" charset="0"/>
                <a:ea typeface="Gotham HTF Light" charset="0"/>
                <a:cs typeface="Gotham HTF Light" charset="0"/>
              </a:rPr>
              <a:t>October</a:t>
            </a:r>
            <a:endParaRPr lang="en-US">
              <a:latin typeface="Gotham HTF Light" charset="0"/>
              <a:ea typeface="Gotham HTF Light" charset="0"/>
              <a:cs typeface="Gotham HTF Light" charset="0"/>
            </a:endParaRPr>
          </a:p>
        </p:txBody>
      </p:sp>
      <p:sp>
        <p:nvSpPr>
          <p:cNvPr id="14" name="TextBox 13"/>
          <p:cNvSpPr txBox="1"/>
          <p:nvPr/>
        </p:nvSpPr>
        <p:spPr>
          <a:xfrm>
            <a:off x="4688671" y="730277"/>
            <a:ext cx="1446230" cy="369332"/>
          </a:xfrm>
          <a:prstGeom prst="rect">
            <a:avLst/>
          </a:prstGeom>
          <a:noFill/>
        </p:spPr>
        <p:txBody>
          <a:bodyPr wrap="none" rtlCol="0">
            <a:spAutoFit/>
          </a:bodyPr>
          <a:lstStyle/>
          <a:p>
            <a:r>
              <a:rPr lang="en-US" smtClean="0">
                <a:latin typeface="Gotham HTF Light" charset="0"/>
                <a:ea typeface="Gotham HTF Light" charset="0"/>
                <a:cs typeface="Gotham HTF Light" charset="0"/>
              </a:rPr>
              <a:t>September</a:t>
            </a:r>
            <a:endParaRPr lang="en-US" dirty="0">
              <a:latin typeface="Gotham HTF Light" charset="0"/>
              <a:ea typeface="Gotham HTF Light" charset="0"/>
              <a:cs typeface="Gotham HTF Light" charset="0"/>
            </a:endParaRPr>
          </a:p>
        </p:txBody>
      </p:sp>
      <p:sp>
        <p:nvSpPr>
          <p:cNvPr id="15" name="TextBox 14"/>
          <p:cNvSpPr txBox="1"/>
          <p:nvPr/>
        </p:nvSpPr>
        <p:spPr>
          <a:xfrm>
            <a:off x="2834594" y="730277"/>
            <a:ext cx="1010213" cy="369332"/>
          </a:xfrm>
          <a:prstGeom prst="rect">
            <a:avLst/>
          </a:prstGeom>
          <a:noFill/>
        </p:spPr>
        <p:txBody>
          <a:bodyPr wrap="none" rtlCol="0">
            <a:spAutoFit/>
          </a:bodyPr>
          <a:lstStyle/>
          <a:p>
            <a:r>
              <a:rPr lang="en-US" smtClean="0">
                <a:latin typeface="Gotham HTF Light" charset="0"/>
                <a:ea typeface="Gotham HTF Light" charset="0"/>
                <a:cs typeface="Gotham HTF Light" charset="0"/>
              </a:rPr>
              <a:t>August</a:t>
            </a:r>
            <a:endParaRPr lang="en-US">
              <a:latin typeface="Gotham HTF Light" charset="0"/>
              <a:ea typeface="Gotham HTF Light" charset="0"/>
              <a:cs typeface="Gotham HTF Light" charset="0"/>
            </a:endParaRPr>
          </a:p>
        </p:txBody>
      </p:sp>
      <p:sp>
        <p:nvSpPr>
          <p:cNvPr id="16" name="TextBox 15"/>
          <p:cNvSpPr txBox="1"/>
          <p:nvPr/>
        </p:nvSpPr>
        <p:spPr>
          <a:xfrm>
            <a:off x="930620" y="743385"/>
            <a:ext cx="646331" cy="369332"/>
          </a:xfrm>
          <a:prstGeom prst="rect">
            <a:avLst/>
          </a:prstGeom>
          <a:noFill/>
        </p:spPr>
        <p:txBody>
          <a:bodyPr wrap="none" rtlCol="0">
            <a:spAutoFit/>
          </a:bodyPr>
          <a:lstStyle/>
          <a:p>
            <a:r>
              <a:rPr lang="en-US" smtClean="0">
                <a:latin typeface="Gotham HTF Light" charset="0"/>
                <a:ea typeface="Gotham HTF Light" charset="0"/>
                <a:cs typeface="Gotham HTF Light" charset="0"/>
              </a:rPr>
              <a:t>July</a:t>
            </a:r>
            <a:endParaRPr lang="en-US">
              <a:latin typeface="Gotham HTF Light" charset="0"/>
              <a:ea typeface="Gotham HTF Light" charset="0"/>
              <a:cs typeface="Gotham HTF Light" charset="0"/>
            </a:endParaRPr>
          </a:p>
        </p:txBody>
      </p:sp>
      <p:sp>
        <p:nvSpPr>
          <p:cNvPr id="30" name="TextBox 29"/>
          <p:cNvSpPr txBox="1"/>
          <p:nvPr/>
        </p:nvSpPr>
        <p:spPr>
          <a:xfrm>
            <a:off x="1012723" y="1787941"/>
            <a:ext cx="2016899" cy="369332"/>
          </a:xfrm>
          <a:prstGeom prst="rect">
            <a:avLst/>
          </a:prstGeom>
          <a:noFill/>
          <a:ln>
            <a:noFill/>
          </a:ln>
        </p:spPr>
        <p:txBody>
          <a:bodyPr wrap="none" rtlCol="0">
            <a:spAutoFit/>
          </a:bodyPr>
          <a:lstStyle/>
          <a:p>
            <a:r>
              <a:rPr lang="en-US" smtClean="0">
                <a:latin typeface="Gotham HTF Book" charset="0"/>
                <a:ea typeface="Gotham HTF Book" charset="0"/>
                <a:cs typeface="Gotham HTF Book" charset="0"/>
              </a:rPr>
              <a:t>Good clustering</a:t>
            </a:r>
            <a:endParaRPr lang="en-US">
              <a:latin typeface="Gotham HTF Book" charset="0"/>
              <a:ea typeface="Gotham HTF Book" charset="0"/>
              <a:cs typeface="Gotham HTF Book" charset="0"/>
            </a:endParaRPr>
          </a:p>
        </p:txBody>
      </p:sp>
      <p:sp>
        <p:nvSpPr>
          <p:cNvPr id="32" name="TextBox 31"/>
          <p:cNvSpPr txBox="1"/>
          <p:nvPr/>
        </p:nvSpPr>
        <p:spPr>
          <a:xfrm>
            <a:off x="4843467" y="1179501"/>
            <a:ext cx="3381054" cy="369332"/>
          </a:xfrm>
          <a:prstGeom prst="rect">
            <a:avLst/>
          </a:prstGeom>
          <a:noFill/>
          <a:ln>
            <a:noFill/>
          </a:ln>
        </p:spPr>
        <p:txBody>
          <a:bodyPr wrap="none" rtlCol="0">
            <a:spAutoFit/>
          </a:bodyPr>
          <a:lstStyle/>
          <a:p>
            <a:r>
              <a:rPr lang="en-US" dirty="0" smtClean="0">
                <a:latin typeface="Gotham HTF Book" charset="0"/>
                <a:ea typeface="Gotham HTF Book" charset="0"/>
                <a:cs typeface="Gotham HTF Book" charset="0"/>
              </a:rPr>
              <a:t>Can we reduce the outliers?</a:t>
            </a:r>
            <a:endParaRPr lang="en-US" dirty="0">
              <a:latin typeface="Gotham HTF Book" charset="0"/>
              <a:ea typeface="Gotham HTF Book" charset="0"/>
              <a:cs typeface="Gotham HTF Book" charset="0"/>
            </a:endParaRPr>
          </a:p>
        </p:txBody>
      </p:sp>
      <p:cxnSp>
        <p:nvCxnSpPr>
          <p:cNvPr id="23" name="Straight Connector 22"/>
          <p:cNvCxnSpPr/>
          <p:nvPr/>
        </p:nvCxnSpPr>
        <p:spPr>
          <a:xfrm>
            <a:off x="393290" y="2969342"/>
            <a:ext cx="8750710" cy="19665"/>
          </a:xfrm>
          <a:prstGeom prst="line">
            <a:avLst/>
          </a:prstGeom>
          <a:ln>
            <a:solidFill>
              <a:schemeClr val="accent6"/>
            </a:solidFill>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32" idx="2"/>
          </p:cNvCxnSpPr>
          <p:nvPr/>
        </p:nvCxnSpPr>
        <p:spPr>
          <a:xfrm>
            <a:off x="6533994" y="1548833"/>
            <a:ext cx="1879353" cy="6231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32" idx="2"/>
          </p:cNvCxnSpPr>
          <p:nvPr/>
        </p:nvCxnSpPr>
        <p:spPr>
          <a:xfrm flipH="1">
            <a:off x="4574201" y="1548833"/>
            <a:ext cx="1959793" cy="584867"/>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1012723" y="2235931"/>
            <a:ext cx="6145161" cy="1829915"/>
            <a:chOff x="1012723" y="2235931"/>
            <a:chExt cx="6145161" cy="1829915"/>
          </a:xfrm>
        </p:grpSpPr>
        <p:cxnSp>
          <p:nvCxnSpPr>
            <p:cNvPr id="10" name="Straight Arrow Connector 9"/>
            <p:cNvCxnSpPr/>
            <p:nvPr/>
          </p:nvCxnSpPr>
          <p:spPr>
            <a:xfrm flipH="1">
              <a:off x="1012723" y="2235931"/>
              <a:ext cx="737419" cy="1578985"/>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777182" y="2247435"/>
              <a:ext cx="1057412" cy="1567481"/>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750142" y="2245831"/>
              <a:ext cx="2938529" cy="164774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750142" y="2244227"/>
              <a:ext cx="5407742" cy="1821619"/>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6642632" y="2586902"/>
            <a:ext cx="2507418" cy="369332"/>
          </a:xfrm>
          <a:prstGeom prst="rect">
            <a:avLst/>
          </a:prstGeom>
          <a:noFill/>
          <a:ln>
            <a:noFill/>
          </a:ln>
        </p:spPr>
        <p:txBody>
          <a:bodyPr wrap="none" rtlCol="0">
            <a:spAutoFit/>
          </a:bodyPr>
          <a:lstStyle/>
          <a:p>
            <a:r>
              <a:rPr lang="en-US" dirty="0" smtClean="0">
                <a:solidFill>
                  <a:schemeClr val="accent6"/>
                </a:solidFill>
                <a:latin typeface="Gotham HTF Book" charset="0"/>
                <a:ea typeface="Gotham HTF Book" charset="0"/>
                <a:cs typeface="Gotham HTF Book" charset="0"/>
              </a:rPr>
              <a:t>95%: 45 days or less</a:t>
            </a:r>
            <a:endParaRPr lang="en-US" dirty="0">
              <a:solidFill>
                <a:schemeClr val="accent6"/>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202941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68" r="8102" b="58570"/>
          <a:stretch/>
        </p:blipFill>
        <p:spPr>
          <a:xfrm rot="154125">
            <a:off x="1020069" y="821126"/>
            <a:ext cx="7103861" cy="1654857"/>
          </a:xfrm>
        </p:spPr>
      </p:pic>
      <p:sp>
        <p:nvSpPr>
          <p:cNvPr id="4" name="Footer Placeholder 3"/>
          <p:cNvSpPr>
            <a:spLocks noGrp="1"/>
          </p:cNvSpPr>
          <p:nvPr>
            <p:ph type="ftr" sz="quarter" idx="3"/>
          </p:nvPr>
        </p:nvSpPr>
        <p:spPr/>
        <p:txBody>
          <a:bodyPr/>
          <a:lstStyle/>
          <a:p>
            <a:r>
              <a:rPr lang="en-US" smtClean="0"/>
              <a:t>@everydaykanban</a:t>
            </a:r>
            <a:endParaRPr lang="en-US" dirty="0"/>
          </a:p>
        </p:txBody>
      </p:sp>
      <p:sp>
        <p:nvSpPr>
          <p:cNvPr id="5" name="Title 1"/>
          <p:cNvSpPr txBox="1">
            <a:spLocks/>
          </p:cNvSpPr>
          <p:nvPr/>
        </p:nvSpPr>
        <p:spPr>
          <a:xfrm>
            <a:off x="0" y="0"/>
            <a:ext cx="9144000" cy="656469"/>
          </a:xfrm>
          <a:prstGeom prst="rect">
            <a:avLst/>
          </a:prstGeom>
          <a:solidFill>
            <a:schemeClr val="tx1"/>
          </a:solidFill>
        </p:spPr>
        <p:txBody>
          <a:bodyPr vert="horz" lIns="18288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b="1" dirty="0" smtClean="0">
                <a:solidFill>
                  <a:schemeClr val="bg1"/>
                </a:solidFill>
                <a:latin typeface="Gotham HTF" charset="0"/>
                <a:ea typeface="Gotham HTF" charset="0"/>
                <a:cs typeface="Gotham HTF" charset="0"/>
              </a:rPr>
              <a:t>Queue size: </a:t>
            </a:r>
            <a:r>
              <a:rPr lang="en-US" dirty="0" smtClean="0">
                <a:solidFill>
                  <a:schemeClr val="bg1"/>
                </a:solidFill>
                <a:latin typeface="Gotham HTF Light" charset="0"/>
                <a:ea typeface="Gotham HTF Light" charset="0"/>
                <a:cs typeface="Gotham HTF Light" charset="0"/>
              </a:rPr>
              <a:t>a leading indicator</a:t>
            </a:r>
            <a:endParaRPr lang="en-US" dirty="0">
              <a:solidFill>
                <a:schemeClr val="bg1"/>
              </a:solidFill>
              <a:latin typeface="Gotham HTF Light" charset="0"/>
              <a:ea typeface="Gotham HTF Light" charset="0"/>
              <a:cs typeface="Gotham HTF Light"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866" t="54887" r="14400"/>
          <a:stretch/>
        </p:blipFill>
        <p:spPr>
          <a:xfrm rot="290047">
            <a:off x="1232386" y="2924374"/>
            <a:ext cx="6818829" cy="2013565"/>
          </a:xfrm>
          <a:prstGeom prst="rect">
            <a:avLst/>
          </a:prstGeom>
        </p:spPr>
      </p:pic>
      <p:sp>
        <p:nvSpPr>
          <p:cNvPr id="10" name="TextBox 9"/>
          <p:cNvSpPr txBox="1"/>
          <p:nvPr/>
        </p:nvSpPr>
        <p:spPr>
          <a:xfrm>
            <a:off x="0" y="2424325"/>
            <a:ext cx="9144000" cy="461665"/>
          </a:xfrm>
          <a:prstGeom prst="rect">
            <a:avLst/>
          </a:prstGeom>
          <a:solidFill>
            <a:srgbClr val="FFC000">
              <a:alpha val="62000"/>
            </a:srgbClr>
          </a:solidFill>
          <a:ln>
            <a:solidFill>
              <a:schemeClr val="tx1"/>
            </a:solidFill>
          </a:ln>
        </p:spPr>
        <p:txBody>
          <a:bodyPr wrap="square" rtlCol="0">
            <a:spAutoFit/>
          </a:bodyPr>
          <a:lstStyle/>
          <a:p>
            <a:pPr algn="ctr"/>
            <a:r>
              <a:rPr lang="en-US" sz="2400" b="1" dirty="0" smtClean="0">
                <a:solidFill>
                  <a:srgbClr val="333630"/>
                </a:solidFill>
                <a:latin typeface="Gotham HTF Light" charset="0"/>
                <a:ea typeface="Gotham HTF Light" charset="0"/>
                <a:cs typeface="Gotham HTF Light" charset="0"/>
              </a:rPr>
              <a:t>Which lane </a:t>
            </a:r>
            <a:r>
              <a:rPr lang="en-US" sz="2400" b="1" smtClean="0">
                <a:solidFill>
                  <a:srgbClr val="333630"/>
                </a:solidFill>
                <a:latin typeface="Gotham HTF Light" charset="0"/>
                <a:ea typeface="Gotham HTF Light" charset="0"/>
                <a:cs typeface="Gotham HTF Light" charset="0"/>
              </a:rPr>
              <a:t>is going faster?</a:t>
            </a:r>
            <a:endParaRPr lang="en-US" sz="2400" b="1">
              <a:solidFill>
                <a:srgbClr val="333630"/>
              </a:solidFill>
              <a:latin typeface="Gotham HTF Light" charset="0"/>
              <a:ea typeface="Gotham HTF Light" charset="0"/>
              <a:cs typeface="Gotham HTF Light" charset="0"/>
            </a:endParaRPr>
          </a:p>
        </p:txBody>
      </p:sp>
    </p:spTree>
    <p:extLst>
      <p:ext uri="{BB962C8B-B14F-4D97-AF65-F5344CB8AC3E}">
        <p14:creationId xmlns:p14="http://schemas.microsoft.com/office/powerpoint/2010/main" val="106590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@everydaykanban</a:t>
            </a:r>
            <a:endParaRPr lang="en-US" dirty="0"/>
          </a:p>
        </p:txBody>
      </p:sp>
      <p:sp>
        <p:nvSpPr>
          <p:cNvPr id="5" name="Title 1"/>
          <p:cNvSpPr txBox="1">
            <a:spLocks/>
          </p:cNvSpPr>
          <p:nvPr/>
        </p:nvSpPr>
        <p:spPr>
          <a:xfrm>
            <a:off x="-1" y="-1"/>
            <a:ext cx="9177721" cy="519078"/>
          </a:xfrm>
          <a:prstGeom prst="rect">
            <a:avLst/>
          </a:prstGeom>
          <a:solidFill>
            <a:schemeClr val="tx1"/>
          </a:solidFill>
        </p:spPr>
        <p:txBody>
          <a:bodyPr vert="horz" lIns="274320" tIns="0" rIns="274320" bIns="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b="1" dirty="0" smtClean="0">
                <a:solidFill>
                  <a:schemeClr val="bg1"/>
                </a:solidFill>
                <a:latin typeface="Gotham HTF" charset="0"/>
                <a:ea typeface="Gotham HTF" charset="0"/>
                <a:cs typeface="Gotham HTF" charset="0"/>
              </a:rPr>
              <a:t>CFD: </a:t>
            </a:r>
            <a:r>
              <a:rPr lang="en-US" dirty="0" smtClean="0">
                <a:solidFill>
                  <a:schemeClr val="bg1"/>
                </a:solidFill>
                <a:latin typeface="Gotham HTF Light" charset="0"/>
                <a:ea typeface="Gotham HTF Light" charset="0"/>
                <a:cs typeface="Gotham HTF Light" charset="0"/>
              </a:rPr>
              <a:t>Demonstrates the relationship</a:t>
            </a:r>
            <a:endParaRPr lang="en-US" dirty="0">
              <a:solidFill>
                <a:schemeClr val="bg1"/>
              </a:solidFill>
              <a:latin typeface="Gotham HTF Light" charset="0"/>
              <a:ea typeface="Gotham HTF Light" charset="0"/>
              <a:cs typeface="Gotham HTF Light" charset="0"/>
            </a:endParaRPr>
          </a:p>
        </p:txBody>
      </p:sp>
      <p:pic>
        <p:nvPicPr>
          <p:cNvPr id="9" name="Picture Placeholder 8"/>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768" t="10644" r="18849"/>
          <a:stretch/>
        </p:blipFill>
        <p:spPr>
          <a:xfrm>
            <a:off x="305359" y="656559"/>
            <a:ext cx="8011109" cy="4212432"/>
          </a:xfrm>
        </p:spPr>
      </p:pic>
      <p:sp>
        <p:nvSpPr>
          <p:cNvPr id="22" name="TextBox 21"/>
          <p:cNvSpPr txBox="1"/>
          <p:nvPr/>
        </p:nvSpPr>
        <p:spPr>
          <a:xfrm>
            <a:off x="1658366" y="712275"/>
            <a:ext cx="865632" cy="646331"/>
          </a:xfrm>
          <a:prstGeom prst="rect">
            <a:avLst/>
          </a:prstGeom>
          <a:noFill/>
        </p:spPr>
        <p:txBody>
          <a:bodyPr wrap="square" rtlCol="0">
            <a:spAutoFit/>
          </a:bodyPr>
          <a:lstStyle/>
          <a:p>
            <a:r>
              <a:rPr lang="en-US" smtClean="0">
                <a:latin typeface="Gotham HTF Light" charset="0"/>
                <a:ea typeface="Gotham HTF Light" charset="0"/>
                <a:cs typeface="Gotham HTF Light" charset="0"/>
              </a:rPr>
              <a:t>Work units</a:t>
            </a:r>
            <a:endParaRPr lang="en-US">
              <a:latin typeface="Gotham HTF Light" charset="0"/>
              <a:ea typeface="Gotham HTF Light" charset="0"/>
              <a:cs typeface="Gotham HTF Light" charset="0"/>
            </a:endParaRPr>
          </a:p>
        </p:txBody>
      </p:sp>
      <p:sp>
        <p:nvSpPr>
          <p:cNvPr id="23" name="TextBox 22"/>
          <p:cNvSpPr txBox="1"/>
          <p:nvPr/>
        </p:nvSpPr>
        <p:spPr>
          <a:xfrm>
            <a:off x="8247214" y="4339841"/>
            <a:ext cx="865632" cy="369332"/>
          </a:xfrm>
          <a:prstGeom prst="rect">
            <a:avLst/>
          </a:prstGeom>
          <a:noFill/>
        </p:spPr>
        <p:txBody>
          <a:bodyPr wrap="square" rtlCol="0">
            <a:spAutoFit/>
          </a:bodyPr>
          <a:lstStyle/>
          <a:p>
            <a:r>
              <a:rPr lang="en-US" smtClean="0">
                <a:latin typeface="Gotham HTF Light" charset="0"/>
                <a:ea typeface="Gotham HTF Light" charset="0"/>
                <a:cs typeface="Gotham HTF Light" charset="0"/>
              </a:rPr>
              <a:t>Time</a:t>
            </a:r>
            <a:endParaRPr lang="en-US" dirty="0">
              <a:latin typeface="Gotham HTF Light" charset="0"/>
              <a:ea typeface="Gotham HTF Light" charset="0"/>
              <a:cs typeface="Gotham HTF Light" charset="0"/>
            </a:endParaRPr>
          </a:p>
        </p:txBody>
      </p:sp>
      <p:cxnSp>
        <p:nvCxnSpPr>
          <p:cNvPr id="11" name="Straight Arrow Connector 10"/>
          <p:cNvCxnSpPr/>
          <p:nvPr/>
        </p:nvCxnSpPr>
        <p:spPr>
          <a:xfrm>
            <a:off x="4934541" y="2009147"/>
            <a:ext cx="0" cy="1072896"/>
          </a:xfrm>
          <a:prstGeom prst="straightConnector1">
            <a:avLst/>
          </a:prstGeom>
          <a:ln w="34925">
            <a:solidFill>
              <a:schemeClr val="tx1"/>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884480" y="1664844"/>
            <a:ext cx="1643821" cy="338554"/>
          </a:xfrm>
          <a:prstGeom prst="rect">
            <a:avLst/>
          </a:prstGeom>
          <a:noFill/>
        </p:spPr>
        <p:txBody>
          <a:bodyPr wrap="square" rtlCol="0">
            <a:spAutoFit/>
          </a:bodyPr>
          <a:lstStyle/>
          <a:p>
            <a:r>
              <a:rPr lang="en-US" sz="1600" b="1" dirty="0" smtClean="0">
                <a:latin typeface="Gotham HTF" charset="0"/>
                <a:ea typeface="Gotham HTF" charset="0"/>
                <a:cs typeface="Gotham HTF" charset="0"/>
              </a:rPr>
              <a:t>Queue size</a:t>
            </a:r>
            <a:endParaRPr lang="en-US" sz="1600" b="1" dirty="0">
              <a:latin typeface="Gotham HTF" charset="0"/>
              <a:ea typeface="Gotham HTF" charset="0"/>
              <a:cs typeface="Gotham HTF" charset="0"/>
            </a:endParaRPr>
          </a:p>
        </p:txBody>
      </p:sp>
      <p:sp>
        <p:nvSpPr>
          <p:cNvPr id="25" name="TextBox 24"/>
          <p:cNvSpPr txBox="1"/>
          <p:nvPr/>
        </p:nvSpPr>
        <p:spPr>
          <a:xfrm>
            <a:off x="2878262" y="1966695"/>
            <a:ext cx="1558293" cy="338554"/>
          </a:xfrm>
          <a:prstGeom prst="rect">
            <a:avLst/>
          </a:prstGeom>
          <a:noFill/>
        </p:spPr>
        <p:txBody>
          <a:bodyPr wrap="square" rtlCol="0">
            <a:spAutoFit/>
          </a:bodyPr>
          <a:lstStyle/>
          <a:p>
            <a:r>
              <a:rPr lang="en-US" sz="1600" b="1" dirty="0" smtClean="0">
                <a:solidFill>
                  <a:srgbClr val="945200"/>
                </a:solidFill>
                <a:latin typeface="Gotham HTF" charset="0"/>
                <a:ea typeface="Gotham HTF" charset="0"/>
                <a:cs typeface="Gotham HTF" charset="0"/>
              </a:rPr>
              <a:t>Cycle Time</a:t>
            </a:r>
            <a:endParaRPr lang="en-US" sz="1600" b="1" dirty="0">
              <a:solidFill>
                <a:srgbClr val="945200"/>
              </a:solidFill>
              <a:latin typeface="Gotham HTF" charset="0"/>
              <a:ea typeface="Gotham HTF" charset="0"/>
              <a:cs typeface="Gotham HTF" charset="0"/>
            </a:endParaRPr>
          </a:p>
        </p:txBody>
      </p:sp>
      <p:sp>
        <p:nvSpPr>
          <p:cNvPr id="21" name="TextBox 20"/>
          <p:cNvSpPr txBox="1"/>
          <p:nvPr/>
        </p:nvSpPr>
        <p:spPr>
          <a:xfrm>
            <a:off x="8014350" y="526890"/>
            <a:ext cx="949124" cy="369332"/>
          </a:xfrm>
          <a:prstGeom prst="rect">
            <a:avLst/>
          </a:prstGeom>
          <a:noFill/>
        </p:spPr>
        <p:txBody>
          <a:bodyPr wrap="square" rtlCol="0">
            <a:spAutoFit/>
          </a:bodyPr>
          <a:lstStyle/>
          <a:p>
            <a:pPr algn="ctr"/>
            <a:r>
              <a:rPr lang="en-US" b="1" smtClean="0">
                <a:ln w="0"/>
                <a:solidFill>
                  <a:schemeClr val="bg1">
                    <a:lumMod val="50000"/>
                  </a:schemeClr>
                </a:solidFill>
                <a:effectLst>
                  <a:outerShdw blurRad="38100" dist="25400" dir="5400000" algn="ctr" rotWithShape="0">
                    <a:srgbClr val="6E747A">
                      <a:alpha val="43000"/>
                    </a:srgbClr>
                  </a:outerShdw>
                </a:effectLst>
                <a:latin typeface="Gotham HTF Light" charset="0"/>
                <a:ea typeface="Gotham HTF Light" charset="0"/>
                <a:cs typeface="Gotham HTF Light" charset="0"/>
              </a:rPr>
              <a:t>To Do</a:t>
            </a:r>
            <a:endParaRPr lang="en-US" b="1" dirty="0">
              <a:ln w="0"/>
              <a:solidFill>
                <a:schemeClr val="bg1">
                  <a:lumMod val="50000"/>
                </a:schemeClr>
              </a:solidFill>
              <a:effectLst>
                <a:outerShdw blurRad="38100" dist="25400" dir="5400000" algn="ctr" rotWithShape="0">
                  <a:srgbClr val="6E747A">
                    <a:alpha val="43000"/>
                  </a:srgbClr>
                </a:outerShdw>
              </a:effectLst>
              <a:latin typeface="Gotham HTF Light" charset="0"/>
              <a:ea typeface="Gotham HTF Light" charset="0"/>
              <a:cs typeface="Gotham HTF Light" charset="0"/>
            </a:endParaRPr>
          </a:p>
        </p:txBody>
      </p:sp>
      <p:sp>
        <p:nvSpPr>
          <p:cNvPr id="31" name="TextBox 30"/>
          <p:cNvSpPr txBox="1"/>
          <p:nvPr/>
        </p:nvSpPr>
        <p:spPr>
          <a:xfrm>
            <a:off x="8035637" y="1001497"/>
            <a:ext cx="1016566" cy="369332"/>
          </a:xfrm>
          <a:prstGeom prst="rect">
            <a:avLst/>
          </a:prstGeom>
          <a:noFill/>
        </p:spPr>
        <p:txBody>
          <a:bodyPr wrap="square" rtlCol="0">
            <a:spAutoFit/>
          </a:bodyPr>
          <a:lstStyle/>
          <a:p>
            <a:pPr algn="ctr"/>
            <a:r>
              <a:rPr lang="en-US" b="1" dirty="0" smtClean="0">
                <a:ln w="0"/>
                <a:solidFill>
                  <a:schemeClr val="accent1"/>
                </a:solidFill>
                <a:effectLst>
                  <a:outerShdw blurRad="38100" dist="25400" dir="5400000" algn="ctr" rotWithShape="0">
                    <a:srgbClr val="6E747A">
                      <a:alpha val="43000"/>
                    </a:srgbClr>
                  </a:outerShdw>
                </a:effectLst>
                <a:latin typeface="Gotham HTF Light" charset="0"/>
                <a:ea typeface="Gotham HTF Light" charset="0"/>
                <a:cs typeface="Gotham HTF Light" charset="0"/>
              </a:rPr>
              <a:t>Design</a:t>
            </a:r>
            <a:endParaRPr lang="en-US" b="1" dirty="0">
              <a:ln w="22225">
                <a:solidFill>
                  <a:schemeClr val="accent2"/>
                </a:solidFill>
                <a:prstDash val="solid"/>
              </a:ln>
              <a:solidFill>
                <a:schemeClr val="accent2">
                  <a:lumMod val="40000"/>
                  <a:lumOff val="60000"/>
                </a:schemeClr>
              </a:solidFill>
              <a:latin typeface="Gotham HTF Light" charset="0"/>
              <a:ea typeface="Gotham HTF Light" charset="0"/>
              <a:cs typeface="Gotham HTF Light" charset="0"/>
            </a:endParaRPr>
          </a:p>
        </p:txBody>
      </p:sp>
      <p:sp>
        <p:nvSpPr>
          <p:cNvPr id="32" name="TextBox 31"/>
          <p:cNvSpPr txBox="1"/>
          <p:nvPr/>
        </p:nvSpPr>
        <p:spPr>
          <a:xfrm>
            <a:off x="8035637" y="1483917"/>
            <a:ext cx="1016566" cy="369332"/>
          </a:xfrm>
          <a:prstGeom prst="rect">
            <a:avLst/>
          </a:prstGeom>
          <a:noFill/>
        </p:spPr>
        <p:txBody>
          <a:bodyPr wrap="square" rtlCol="0">
            <a:spAutoFit/>
          </a:bodyPr>
          <a:lstStyle/>
          <a:p>
            <a:pPr algn="ctr"/>
            <a:r>
              <a:rPr lang="en-US" b="1" dirty="0" smtClean="0">
                <a:ln w="0"/>
                <a:solidFill>
                  <a:srgbClr val="FF0000"/>
                </a:solidFill>
                <a:effectLst>
                  <a:outerShdw blurRad="38100" dist="25400" dir="5400000" algn="ctr" rotWithShape="0">
                    <a:srgbClr val="6E747A">
                      <a:alpha val="43000"/>
                    </a:srgbClr>
                  </a:outerShdw>
                </a:effectLst>
                <a:latin typeface="Gotham HTF Light" charset="0"/>
                <a:ea typeface="Gotham HTF Light" charset="0"/>
                <a:cs typeface="Gotham HTF Light" charset="0"/>
              </a:rPr>
              <a:t>Create</a:t>
            </a:r>
            <a:endParaRPr lang="en-US" b="1" dirty="0">
              <a:ln w="22225">
                <a:solidFill>
                  <a:schemeClr val="accent2"/>
                </a:solidFill>
                <a:prstDash val="solid"/>
              </a:ln>
              <a:solidFill>
                <a:srgbClr val="FF0000"/>
              </a:solidFill>
              <a:latin typeface="Gotham HTF Light" charset="0"/>
              <a:ea typeface="Gotham HTF Light" charset="0"/>
              <a:cs typeface="Gotham HTF Light" charset="0"/>
            </a:endParaRPr>
          </a:p>
        </p:txBody>
      </p:sp>
      <p:sp>
        <p:nvSpPr>
          <p:cNvPr id="33" name="TextBox 32"/>
          <p:cNvSpPr txBox="1"/>
          <p:nvPr/>
        </p:nvSpPr>
        <p:spPr>
          <a:xfrm>
            <a:off x="8011583" y="2292354"/>
            <a:ext cx="1016566" cy="369332"/>
          </a:xfrm>
          <a:prstGeom prst="rect">
            <a:avLst/>
          </a:prstGeom>
          <a:noFill/>
        </p:spPr>
        <p:txBody>
          <a:bodyPr wrap="square" rtlCol="0">
            <a:spAutoFit/>
          </a:bodyPr>
          <a:lstStyle/>
          <a:p>
            <a:pPr algn="ctr"/>
            <a:r>
              <a:rPr lang="en-US" b="1" dirty="0" smtClean="0">
                <a:ln w="0"/>
                <a:solidFill>
                  <a:srgbClr val="0070C0"/>
                </a:solidFill>
                <a:effectLst>
                  <a:outerShdw blurRad="38100" dist="25400" dir="5400000" algn="ctr" rotWithShape="0">
                    <a:srgbClr val="6E747A">
                      <a:alpha val="43000"/>
                    </a:srgbClr>
                  </a:outerShdw>
                </a:effectLst>
                <a:latin typeface="Gotham HTF Light" charset="0"/>
                <a:ea typeface="Gotham HTF Light" charset="0"/>
                <a:cs typeface="Gotham HTF Light" charset="0"/>
              </a:rPr>
              <a:t>Verify</a:t>
            </a:r>
            <a:endParaRPr lang="en-US" b="1" dirty="0">
              <a:ln w="22225">
                <a:solidFill>
                  <a:schemeClr val="accent2"/>
                </a:solidFill>
                <a:prstDash val="solid"/>
              </a:ln>
              <a:solidFill>
                <a:srgbClr val="0070C0"/>
              </a:solidFill>
              <a:latin typeface="Gotham HTF Light" charset="0"/>
              <a:ea typeface="Gotham HTF Light" charset="0"/>
              <a:cs typeface="Gotham HTF Light" charset="0"/>
            </a:endParaRPr>
          </a:p>
        </p:txBody>
      </p:sp>
      <p:sp>
        <p:nvSpPr>
          <p:cNvPr id="34" name="TextBox 33"/>
          <p:cNvSpPr txBox="1"/>
          <p:nvPr/>
        </p:nvSpPr>
        <p:spPr>
          <a:xfrm>
            <a:off x="8035637" y="3284268"/>
            <a:ext cx="1016566" cy="369332"/>
          </a:xfrm>
          <a:prstGeom prst="rect">
            <a:avLst/>
          </a:prstGeom>
          <a:noFill/>
        </p:spPr>
        <p:txBody>
          <a:bodyPr wrap="square" rtlCol="0">
            <a:spAutoFit/>
          </a:bodyPr>
          <a:lstStyle/>
          <a:p>
            <a:pPr algn="ctr"/>
            <a:r>
              <a:rPr lang="en-US" b="1" dirty="0" smtClean="0">
                <a:ln w="0"/>
                <a:solidFill>
                  <a:sysClr val="windowText" lastClr="000000"/>
                </a:solidFill>
                <a:effectLst>
                  <a:outerShdw blurRad="38100" dist="25400" dir="5400000" algn="ctr" rotWithShape="0">
                    <a:srgbClr val="6E747A">
                      <a:alpha val="43000"/>
                    </a:srgbClr>
                  </a:outerShdw>
                </a:effectLst>
                <a:latin typeface="Gotham HTF Light" charset="0"/>
                <a:ea typeface="Gotham HTF Light" charset="0"/>
                <a:cs typeface="Gotham HTF Light" charset="0"/>
              </a:rPr>
              <a:t>Deliver</a:t>
            </a:r>
            <a:endParaRPr lang="en-US" b="1" dirty="0">
              <a:ln w="0"/>
              <a:solidFill>
                <a:sysClr val="windowText" lastClr="000000"/>
              </a:solidFill>
              <a:effectLst>
                <a:outerShdw blurRad="38100" dist="19050" dir="2700000" algn="tl" rotWithShape="0">
                  <a:schemeClr val="dk1">
                    <a:alpha val="40000"/>
                  </a:schemeClr>
                </a:outerShdw>
              </a:effectLst>
              <a:latin typeface="Gotham HTF Light" charset="0"/>
              <a:ea typeface="Gotham HTF Light" charset="0"/>
              <a:cs typeface="Gotham HTF Light" charset="0"/>
            </a:endParaRPr>
          </a:p>
        </p:txBody>
      </p:sp>
      <p:cxnSp>
        <p:nvCxnSpPr>
          <p:cNvPr id="42" name="Straight Arrow Connector 41"/>
          <p:cNvCxnSpPr/>
          <p:nvPr/>
        </p:nvCxnSpPr>
        <p:spPr>
          <a:xfrm flipV="1">
            <a:off x="6345979" y="1559413"/>
            <a:ext cx="852102" cy="12234"/>
          </a:xfrm>
          <a:prstGeom prst="straightConnector1">
            <a:avLst/>
          </a:prstGeom>
          <a:ln w="34925">
            <a:solidFill>
              <a:srgbClr val="945200"/>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4921652" y="2076615"/>
            <a:ext cx="1424327" cy="17372"/>
          </a:xfrm>
          <a:prstGeom prst="straightConnector1">
            <a:avLst/>
          </a:prstGeom>
          <a:ln w="34925">
            <a:solidFill>
              <a:srgbClr val="945200"/>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357905" y="1543272"/>
            <a:ext cx="2620" cy="513925"/>
          </a:xfrm>
          <a:prstGeom prst="straightConnector1">
            <a:avLst/>
          </a:prstGeom>
          <a:ln w="34925">
            <a:solidFill>
              <a:schemeClr val="tx1"/>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4805009" y="3055210"/>
            <a:ext cx="418704" cy="369332"/>
          </a:xfrm>
          <a:prstGeom prst="rect">
            <a:avLst/>
          </a:prstGeom>
          <a:noFill/>
        </p:spPr>
        <p:txBody>
          <a:bodyPr wrap="none" rtlCol="0">
            <a:spAutoFit/>
          </a:bodyPr>
          <a:lstStyle/>
          <a:p>
            <a:r>
              <a:rPr lang="en-US" dirty="0" smtClean="0"/>
              <a:t>18</a:t>
            </a:r>
            <a:endParaRPr lang="en-US" dirty="0"/>
          </a:p>
        </p:txBody>
      </p:sp>
      <p:sp>
        <p:nvSpPr>
          <p:cNvPr id="27" name="TextBox 26"/>
          <p:cNvSpPr txBox="1"/>
          <p:nvPr/>
        </p:nvSpPr>
        <p:spPr>
          <a:xfrm>
            <a:off x="6266159" y="2010013"/>
            <a:ext cx="418704" cy="369332"/>
          </a:xfrm>
          <a:prstGeom prst="rect">
            <a:avLst/>
          </a:prstGeom>
          <a:noFill/>
        </p:spPr>
        <p:txBody>
          <a:bodyPr wrap="none" rtlCol="0">
            <a:spAutoFit/>
          </a:bodyPr>
          <a:lstStyle/>
          <a:p>
            <a:r>
              <a:rPr lang="en-US" smtClean="0"/>
              <a:t>10</a:t>
            </a:r>
            <a:endParaRPr lang="en-US"/>
          </a:p>
        </p:txBody>
      </p:sp>
      <p:sp>
        <p:nvSpPr>
          <p:cNvPr id="35" name="TextBox 34"/>
          <p:cNvSpPr txBox="1"/>
          <p:nvPr/>
        </p:nvSpPr>
        <p:spPr>
          <a:xfrm>
            <a:off x="6817647" y="1173940"/>
            <a:ext cx="488994" cy="369332"/>
          </a:xfrm>
          <a:prstGeom prst="rect">
            <a:avLst/>
          </a:prstGeom>
          <a:noFill/>
        </p:spPr>
        <p:txBody>
          <a:bodyPr wrap="square" rtlCol="0">
            <a:spAutoFit/>
          </a:bodyPr>
          <a:lstStyle/>
          <a:p>
            <a:r>
              <a:rPr lang="en-US" smtClean="0">
                <a:solidFill>
                  <a:srgbClr val="945200"/>
                </a:solidFill>
              </a:rPr>
              <a:t>1.5</a:t>
            </a:r>
            <a:endParaRPr lang="en-US">
              <a:solidFill>
                <a:srgbClr val="945200"/>
              </a:solidFill>
            </a:endParaRPr>
          </a:p>
        </p:txBody>
      </p:sp>
      <p:sp>
        <p:nvSpPr>
          <p:cNvPr id="47" name="TextBox 46"/>
          <p:cNvSpPr txBox="1"/>
          <p:nvPr/>
        </p:nvSpPr>
        <p:spPr>
          <a:xfrm flipH="1">
            <a:off x="5656329" y="2093987"/>
            <a:ext cx="590205" cy="369332"/>
          </a:xfrm>
          <a:prstGeom prst="rect">
            <a:avLst/>
          </a:prstGeom>
          <a:noFill/>
        </p:spPr>
        <p:txBody>
          <a:bodyPr wrap="square" rtlCol="0">
            <a:spAutoFit/>
          </a:bodyPr>
          <a:lstStyle/>
          <a:p>
            <a:r>
              <a:rPr lang="en-US" smtClean="0">
                <a:solidFill>
                  <a:srgbClr val="945200"/>
                </a:solidFill>
              </a:rPr>
              <a:t>2.5</a:t>
            </a:r>
            <a:endParaRPr lang="en-US" dirty="0">
              <a:solidFill>
                <a:srgbClr val="945200"/>
              </a:solidFill>
            </a:endParaRPr>
          </a:p>
        </p:txBody>
      </p:sp>
    </p:spTree>
    <p:extLst>
      <p:ext uri="{BB962C8B-B14F-4D97-AF65-F5344CB8AC3E}">
        <p14:creationId xmlns:p14="http://schemas.microsoft.com/office/powerpoint/2010/main" val="316824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5" grpId="0"/>
      <p:bldP spid="2" grpId="0"/>
      <p:bldP spid="27" grpId="0"/>
      <p:bldP spid="35"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@everydaykanban</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7836"/>
            <a:ext cx="5978012" cy="4174301"/>
          </a:xfrm>
          <a:prstGeom prst="rect">
            <a:avLst/>
          </a:prstGeom>
        </p:spPr>
      </p:pic>
      <p:sp>
        <p:nvSpPr>
          <p:cNvPr id="5" name="Title 1"/>
          <p:cNvSpPr txBox="1">
            <a:spLocks/>
          </p:cNvSpPr>
          <p:nvPr/>
        </p:nvSpPr>
        <p:spPr>
          <a:xfrm>
            <a:off x="0" y="-1"/>
            <a:ext cx="9144000" cy="699920"/>
          </a:xfrm>
          <a:prstGeom prst="rect">
            <a:avLst/>
          </a:prstGeom>
          <a:solidFill>
            <a:schemeClr val="tx1"/>
          </a:solidFill>
        </p:spPr>
        <p:txBody>
          <a:bodyPr vert="horz" lIns="228600" tIns="0" rIns="228600" bIns="45720" rtlCol="0" anchor="ctr" anchorCtr="0">
            <a:normAutofit fontScale="92500"/>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b="1" dirty="0" smtClean="0">
                <a:solidFill>
                  <a:schemeClr val="bg1"/>
                </a:solidFill>
                <a:latin typeface="Gotham HTF" charset="0"/>
                <a:ea typeface="Gotham HTF" charset="0"/>
                <a:cs typeface="Gotham HTF" charset="0"/>
              </a:rPr>
              <a:t>Queue Size: </a:t>
            </a:r>
            <a:r>
              <a:rPr lang="en-US" dirty="0" smtClean="0">
                <a:solidFill>
                  <a:schemeClr val="bg1"/>
                </a:solidFill>
                <a:latin typeface="Gotham HTF Light" charset="0"/>
                <a:ea typeface="Gotham HTF Light" charset="0"/>
                <a:cs typeface="Gotham HTF Light" charset="0"/>
              </a:rPr>
              <a:t>predicting predictability issues</a:t>
            </a:r>
          </a:p>
        </p:txBody>
      </p:sp>
      <p:sp>
        <p:nvSpPr>
          <p:cNvPr id="10" name="TextBox 9"/>
          <p:cNvSpPr txBox="1"/>
          <p:nvPr/>
        </p:nvSpPr>
        <p:spPr>
          <a:xfrm>
            <a:off x="6095998" y="1132686"/>
            <a:ext cx="2733369" cy="923330"/>
          </a:xfrm>
          <a:prstGeom prst="rect">
            <a:avLst/>
          </a:prstGeom>
          <a:noFill/>
          <a:ln>
            <a:noFill/>
          </a:ln>
        </p:spPr>
        <p:txBody>
          <a:bodyPr wrap="square" rtlCol="0">
            <a:spAutoFit/>
          </a:bodyPr>
          <a:lstStyle/>
          <a:p>
            <a:r>
              <a:rPr lang="en-US" dirty="0" smtClean="0">
                <a:latin typeface="Gotham HTF Book" charset="0"/>
                <a:ea typeface="Gotham HTF Book" charset="0"/>
                <a:cs typeface="Gotham HTF Book" charset="0"/>
              </a:rPr>
              <a:t>Bigger </a:t>
            </a:r>
            <a:r>
              <a:rPr lang="en-US" smtClean="0">
                <a:latin typeface="Gotham HTF Book" charset="0"/>
                <a:ea typeface="Gotham HTF Book" charset="0"/>
                <a:cs typeface="Gotham HTF Book" charset="0"/>
              </a:rPr>
              <a:t>queues lead to </a:t>
            </a:r>
            <a:r>
              <a:rPr lang="en-US" dirty="0" smtClean="0">
                <a:latin typeface="Gotham HTF Book" charset="0"/>
                <a:ea typeface="Gotham HTF Book" charset="0"/>
                <a:cs typeface="Gotham HTF Book" charset="0"/>
              </a:rPr>
              <a:t>longer cycle times, less predictability</a:t>
            </a:r>
            <a:endParaRPr lang="en-US" dirty="0">
              <a:latin typeface="Gotham HTF Book" charset="0"/>
              <a:ea typeface="Gotham HTF Book" charset="0"/>
              <a:cs typeface="Gotham HTF Book" charset="0"/>
            </a:endParaRPr>
          </a:p>
        </p:txBody>
      </p:sp>
      <p:cxnSp>
        <p:nvCxnSpPr>
          <p:cNvPr id="11" name="Straight Arrow Connector 10"/>
          <p:cNvCxnSpPr>
            <a:stCxn id="10" idx="1"/>
          </p:cNvCxnSpPr>
          <p:nvPr/>
        </p:nvCxnSpPr>
        <p:spPr>
          <a:xfrm flipH="1">
            <a:off x="963564" y="1594351"/>
            <a:ext cx="5132434" cy="1964912"/>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1"/>
          </p:cNvCxnSpPr>
          <p:nvPr/>
        </p:nvCxnSpPr>
        <p:spPr>
          <a:xfrm flipH="1" flipV="1">
            <a:off x="1038612" y="961407"/>
            <a:ext cx="5057386" cy="632944"/>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095999" y="2529382"/>
            <a:ext cx="2733369" cy="923330"/>
          </a:xfrm>
          <a:prstGeom prst="rect">
            <a:avLst/>
          </a:prstGeom>
          <a:noFill/>
          <a:ln>
            <a:noFill/>
          </a:ln>
        </p:spPr>
        <p:txBody>
          <a:bodyPr wrap="square" rtlCol="0">
            <a:spAutoFit/>
          </a:bodyPr>
          <a:lstStyle/>
          <a:p>
            <a:r>
              <a:rPr lang="en-US" dirty="0" smtClean="0">
                <a:latin typeface="Gotham HTF Book" charset="0"/>
                <a:ea typeface="Gotham HTF Book" charset="0"/>
                <a:cs typeface="Gotham HTF Book" charset="0"/>
              </a:rPr>
              <a:t>Smaller queues lead to shorter cycle times, more predictability</a:t>
            </a:r>
            <a:endParaRPr lang="en-US" dirty="0">
              <a:latin typeface="Gotham HTF Book" charset="0"/>
              <a:ea typeface="Gotham HTF Book" charset="0"/>
              <a:cs typeface="Gotham HTF Book" charset="0"/>
            </a:endParaRPr>
          </a:p>
        </p:txBody>
      </p:sp>
      <p:sp>
        <p:nvSpPr>
          <p:cNvPr id="13" name="TextBox 12"/>
          <p:cNvSpPr txBox="1"/>
          <p:nvPr/>
        </p:nvSpPr>
        <p:spPr>
          <a:xfrm>
            <a:off x="867916" y="1829805"/>
            <a:ext cx="2170251" cy="584775"/>
          </a:xfrm>
          <a:prstGeom prst="rect">
            <a:avLst/>
          </a:prstGeom>
          <a:noFill/>
          <a:ln>
            <a:noFill/>
          </a:ln>
        </p:spPr>
        <p:txBody>
          <a:bodyPr wrap="square" rtlCol="0">
            <a:spAutoFit/>
          </a:bodyPr>
          <a:lstStyle/>
          <a:p>
            <a:r>
              <a:rPr lang="en-US" dirty="0" smtClean="0">
                <a:latin typeface="Gotham HTF Book" charset="0"/>
                <a:ea typeface="Gotham HTF Book" charset="0"/>
                <a:cs typeface="Gotham HTF Book" charset="0"/>
              </a:rPr>
              <a:t>Work-In-Process </a:t>
            </a:r>
            <a:br>
              <a:rPr lang="en-US" dirty="0" smtClean="0">
                <a:latin typeface="Gotham HTF Book" charset="0"/>
                <a:ea typeface="Gotham HTF Book" charset="0"/>
                <a:cs typeface="Gotham HTF Book" charset="0"/>
              </a:rPr>
            </a:br>
            <a:r>
              <a:rPr lang="en-US" sz="1400" dirty="0" smtClean="0">
                <a:latin typeface="Gotham HTF Book" charset="0"/>
                <a:ea typeface="Gotham HTF Book" charset="0"/>
                <a:cs typeface="Gotham HTF Book" charset="0"/>
              </a:rPr>
              <a:t>(hidden queues?)</a:t>
            </a:r>
            <a:endParaRPr lang="en-US" sz="1400" dirty="0">
              <a:latin typeface="Gotham HTF Book" charset="0"/>
              <a:ea typeface="Gotham HTF Book" charset="0"/>
              <a:cs typeface="Gotham HTF Book" charset="0"/>
            </a:endParaRPr>
          </a:p>
        </p:txBody>
      </p:sp>
      <p:sp>
        <p:nvSpPr>
          <p:cNvPr id="14" name="TextBox 13"/>
          <p:cNvSpPr txBox="1"/>
          <p:nvPr/>
        </p:nvSpPr>
        <p:spPr>
          <a:xfrm>
            <a:off x="867917" y="4232638"/>
            <a:ext cx="1953941" cy="369332"/>
          </a:xfrm>
          <a:prstGeom prst="rect">
            <a:avLst/>
          </a:prstGeom>
          <a:noFill/>
          <a:ln>
            <a:noFill/>
          </a:ln>
        </p:spPr>
        <p:txBody>
          <a:bodyPr wrap="square" rtlCol="0">
            <a:spAutoFit/>
          </a:bodyPr>
          <a:lstStyle/>
          <a:p>
            <a:r>
              <a:rPr lang="en-US" smtClean="0">
                <a:latin typeface="Gotham HTF Book" charset="0"/>
                <a:ea typeface="Gotham HTF Book" charset="0"/>
                <a:cs typeface="Gotham HTF Book" charset="0"/>
              </a:rPr>
              <a:t>Queued work</a:t>
            </a:r>
            <a:endParaRPr lang="en-US" dirty="0">
              <a:latin typeface="Gotham HTF Book" charset="0"/>
              <a:ea typeface="Gotham HTF Book" charset="0"/>
              <a:cs typeface="Gotham HTF Book" charset="0"/>
            </a:endParaRPr>
          </a:p>
        </p:txBody>
      </p:sp>
      <p:cxnSp>
        <p:nvCxnSpPr>
          <p:cNvPr id="16" name="Straight Arrow Connector 15"/>
          <p:cNvCxnSpPr>
            <a:stCxn id="21" idx="1"/>
          </p:cNvCxnSpPr>
          <p:nvPr/>
        </p:nvCxnSpPr>
        <p:spPr>
          <a:xfrm flipH="1">
            <a:off x="5624051" y="2991047"/>
            <a:ext cx="471948" cy="18466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21" idx="1"/>
          </p:cNvCxnSpPr>
          <p:nvPr/>
        </p:nvCxnSpPr>
        <p:spPr>
          <a:xfrm flipH="1">
            <a:off x="5152103" y="2991047"/>
            <a:ext cx="943896" cy="15147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87769" y="3189931"/>
            <a:ext cx="301686" cy="369332"/>
          </a:xfrm>
          <a:prstGeom prst="rect">
            <a:avLst/>
          </a:prstGeom>
          <a:noFill/>
        </p:spPr>
        <p:txBody>
          <a:bodyPr wrap="none" rtlCol="0">
            <a:spAutoFit/>
          </a:bodyPr>
          <a:lstStyle/>
          <a:p>
            <a:r>
              <a:rPr lang="en-US" smtClean="0"/>
              <a:t>9</a:t>
            </a:r>
            <a:endParaRPr lang="en-US"/>
          </a:p>
        </p:txBody>
      </p:sp>
      <p:sp>
        <p:nvSpPr>
          <p:cNvPr id="39" name="TextBox 38"/>
          <p:cNvSpPr txBox="1"/>
          <p:nvPr/>
        </p:nvSpPr>
        <p:spPr>
          <a:xfrm>
            <a:off x="828339" y="982451"/>
            <a:ext cx="418704" cy="369332"/>
          </a:xfrm>
          <a:prstGeom prst="rect">
            <a:avLst/>
          </a:prstGeom>
          <a:noFill/>
        </p:spPr>
        <p:txBody>
          <a:bodyPr wrap="none" rtlCol="0">
            <a:spAutoFit/>
          </a:bodyPr>
          <a:lstStyle/>
          <a:p>
            <a:r>
              <a:rPr lang="en-US" dirty="0" smtClean="0"/>
              <a:t>20</a:t>
            </a:r>
            <a:endParaRPr lang="en-US" dirty="0"/>
          </a:p>
        </p:txBody>
      </p:sp>
      <p:sp>
        <p:nvSpPr>
          <p:cNvPr id="40" name="TextBox 39"/>
          <p:cNvSpPr txBox="1"/>
          <p:nvPr/>
        </p:nvSpPr>
        <p:spPr>
          <a:xfrm>
            <a:off x="5467943" y="2723734"/>
            <a:ext cx="418704" cy="369332"/>
          </a:xfrm>
          <a:prstGeom prst="rect">
            <a:avLst/>
          </a:prstGeom>
          <a:noFill/>
        </p:spPr>
        <p:txBody>
          <a:bodyPr wrap="none" rtlCol="0">
            <a:spAutoFit/>
          </a:bodyPr>
          <a:lstStyle/>
          <a:p>
            <a:r>
              <a:rPr lang="en-US" dirty="0"/>
              <a:t>1</a:t>
            </a:r>
            <a:r>
              <a:rPr lang="en-US" dirty="0" smtClean="0"/>
              <a:t>0</a:t>
            </a:r>
            <a:endParaRPr lang="en-US" dirty="0"/>
          </a:p>
        </p:txBody>
      </p:sp>
      <p:sp>
        <p:nvSpPr>
          <p:cNvPr id="41" name="TextBox 40"/>
          <p:cNvSpPr txBox="1"/>
          <p:nvPr/>
        </p:nvSpPr>
        <p:spPr>
          <a:xfrm>
            <a:off x="5182807" y="4339463"/>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96795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p:bldP spid="38" grpId="0"/>
      <p:bldP spid="39" grpId="0"/>
      <p:bldP spid="40"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@everydaykanban</a:t>
            </a:r>
            <a:endParaRPr lang="en-US" dirty="0"/>
          </a:p>
        </p:txBody>
      </p:sp>
      <p:sp>
        <p:nvSpPr>
          <p:cNvPr id="5" name="Rectangle 4"/>
          <p:cNvSpPr/>
          <p:nvPr/>
        </p:nvSpPr>
        <p:spPr>
          <a:xfrm>
            <a:off x="713232" y="2080659"/>
            <a:ext cx="8010144" cy="2631490"/>
          </a:xfrm>
          <a:prstGeom prst="rect">
            <a:avLst/>
          </a:prstGeom>
        </p:spPr>
        <p:txBody>
          <a:bodyPr wrap="square">
            <a:spAutoFit/>
          </a:bodyPr>
          <a:lstStyle/>
          <a:p>
            <a:pPr marL="342900" indent="-342900">
              <a:spcAft>
                <a:spcPts val="1800"/>
              </a:spcAft>
              <a:buFont typeface="Arial" charset="0"/>
              <a:buChar char="•"/>
            </a:pPr>
            <a:r>
              <a:rPr lang="en-US" sz="2400" dirty="0" smtClean="0">
                <a:latin typeface="Gotham HTF Light" charset="0"/>
                <a:ea typeface="Gotham HTF Light" charset="0"/>
                <a:cs typeface="Gotham HTF Light" charset="0"/>
              </a:rPr>
              <a:t>Remember, you </a:t>
            </a:r>
            <a:r>
              <a:rPr lang="en-US" sz="2400" dirty="0">
                <a:latin typeface="Gotham HTF Light" charset="0"/>
                <a:ea typeface="Gotham HTF Light" charset="0"/>
                <a:cs typeface="Gotham HTF Light" charset="0"/>
              </a:rPr>
              <a:t>have </a:t>
            </a:r>
            <a:r>
              <a:rPr lang="en-US" sz="2400" dirty="0" smtClean="0">
                <a:latin typeface="Gotham HTF Light" charset="0"/>
                <a:ea typeface="Gotham HTF Light" charset="0"/>
                <a:cs typeface="Gotham HTF Light" charset="0"/>
              </a:rPr>
              <a:t>control over predictability! </a:t>
            </a:r>
            <a:endParaRPr lang="en-US" sz="2400" dirty="0">
              <a:latin typeface="Gotham HTF Light" charset="0"/>
              <a:ea typeface="Gotham HTF Light" charset="0"/>
              <a:cs typeface="Gotham HTF Light" charset="0"/>
            </a:endParaRPr>
          </a:p>
          <a:p>
            <a:pPr marL="342900" indent="-342900">
              <a:spcAft>
                <a:spcPts val="1800"/>
              </a:spcAft>
              <a:buFont typeface="Arial" charset="0"/>
              <a:buChar char="•"/>
            </a:pPr>
            <a:r>
              <a:rPr lang="en-US" sz="2400" dirty="0" smtClean="0">
                <a:latin typeface="Gotham HTF Light" charset="0"/>
                <a:ea typeface="Gotham HTF Light" charset="0"/>
                <a:cs typeface="Gotham HTF Light" charset="0"/>
              </a:rPr>
              <a:t>Get baseline measures of queue size/cycle times.</a:t>
            </a:r>
            <a:endParaRPr lang="en-US" sz="2400" dirty="0">
              <a:latin typeface="Gotham HTF Light" charset="0"/>
              <a:ea typeface="Gotham HTF Light" charset="0"/>
              <a:cs typeface="Gotham HTF Light" charset="0"/>
            </a:endParaRPr>
          </a:p>
          <a:p>
            <a:pPr marL="342900" indent="-342900">
              <a:spcAft>
                <a:spcPts val="1800"/>
              </a:spcAft>
              <a:buFont typeface="Arial" charset="0"/>
              <a:buChar char="•"/>
            </a:pPr>
            <a:r>
              <a:rPr lang="en-US" sz="2400" dirty="0">
                <a:latin typeface="Gotham HTF Light" charset="0"/>
                <a:ea typeface="Gotham HTF Light" charset="0"/>
                <a:cs typeface="Gotham HTF Light" charset="0"/>
              </a:rPr>
              <a:t>Make </a:t>
            </a:r>
            <a:r>
              <a:rPr lang="en-US" sz="2400" dirty="0" smtClean="0">
                <a:latin typeface="Gotham HTF Light" charset="0"/>
                <a:ea typeface="Gotham HTF Light" charset="0"/>
                <a:cs typeface="Gotham HTF Light" charset="0"/>
              </a:rPr>
              <a:t>informed choices about handling queues.</a:t>
            </a:r>
            <a:endParaRPr lang="en-US" sz="2400" dirty="0">
              <a:latin typeface="Gotham HTF Light" charset="0"/>
              <a:ea typeface="Gotham HTF Light" charset="0"/>
              <a:cs typeface="Gotham HTF Light" charset="0"/>
            </a:endParaRPr>
          </a:p>
          <a:p>
            <a:pPr marL="342900" indent="-342900">
              <a:spcAft>
                <a:spcPts val="1800"/>
              </a:spcAft>
              <a:buFont typeface="Arial" charset="0"/>
              <a:buChar char="•"/>
            </a:pPr>
            <a:r>
              <a:rPr lang="en-US" sz="2400" dirty="0">
                <a:latin typeface="Gotham HTF Light" charset="0"/>
                <a:ea typeface="Gotham HTF Light" charset="0"/>
                <a:cs typeface="Gotham HTF Light" charset="0"/>
              </a:rPr>
              <a:t>Monitor </a:t>
            </a:r>
            <a:r>
              <a:rPr lang="en-US" sz="2400" dirty="0" smtClean="0">
                <a:latin typeface="Gotham HTF Light" charset="0"/>
                <a:ea typeface="Gotham HTF Light" charset="0"/>
                <a:cs typeface="Gotham HTF Light" charset="0"/>
              </a:rPr>
              <a:t>queues to anticipate and correct issues before they negatively impact cycle times.</a:t>
            </a:r>
            <a:endParaRPr lang="en-US" sz="2400" dirty="0">
              <a:latin typeface="Gotham HTF Light" charset="0"/>
              <a:ea typeface="Gotham HTF Light" charset="0"/>
              <a:cs typeface="Gotham HTF Light"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192" y="0"/>
            <a:ext cx="5608320" cy="1951695"/>
          </a:xfrm>
          <a:prstGeom prst="rect">
            <a:avLst/>
          </a:prstGeom>
        </p:spPr>
      </p:pic>
    </p:spTree>
    <p:extLst>
      <p:ext uri="{BB962C8B-B14F-4D97-AF65-F5344CB8AC3E}">
        <p14:creationId xmlns:p14="http://schemas.microsoft.com/office/powerpoint/2010/main" val="104316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@everydaykanban</a:t>
            </a:r>
            <a:endParaRPr lang="en-US" dirty="0"/>
          </a:p>
        </p:txBody>
      </p:sp>
      <p:sp>
        <p:nvSpPr>
          <p:cNvPr id="5" name="Title 1"/>
          <p:cNvSpPr txBox="1">
            <a:spLocks/>
          </p:cNvSpPr>
          <p:nvPr/>
        </p:nvSpPr>
        <p:spPr>
          <a:xfrm>
            <a:off x="0" y="0"/>
            <a:ext cx="9144000" cy="656469"/>
          </a:xfrm>
          <a:prstGeom prst="rect">
            <a:avLst/>
          </a:prstGeom>
          <a:solidFill>
            <a:schemeClr val="tx1"/>
          </a:solidFill>
        </p:spPr>
        <p:txBody>
          <a:bodyPr vert="horz" lIns="18288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dirty="0" smtClean="0">
                <a:solidFill>
                  <a:schemeClr val="bg1"/>
                </a:solidFill>
                <a:latin typeface="Gotham HTF Light" charset="0"/>
                <a:ea typeface="Gotham HTF Light" charset="0"/>
                <a:cs typeface="Gotham HTF Light" charset="0"/>
              </a:rPr>
              <a:t>References and Inspiration</a:t>
            </a:r>
            <a:endParaRPr lang="en-US" dirty="0">
              <a:solidFill>
                <a:schemeClr val="bg1"/>
              </a:solidFill>
              <a:latin typeface="Gotham HTF Light" charset="0"/>
              <a:ea typeface="Gotham HTF Light" charset="0"/>
              <a:cs typeface="Gotham HTF Light" charset="0"/>
            </a:endParaRPr>
          </a:p>
        </p:txBody>
      </p:sp>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470286" y="1092936"/>
            <a:ext cx="2504562" cy="3237859"/>
          </a:xfrm>
          <a:prstGeom prst="rect">
            <a:avLst/>
          </a:prstGeom>
        </p:spPr>
      </p:pic>
      <p:pic>
        <p:nvPicPr>
          <p:cNvPr id="12" name="Picture 11"/>
          <p:cNvPicPr>
            <a:picLocks/>
          </p:cNvPicPr>
          <p:nvPr/>
        </p:nvPicPr>
        <p:blipFill>
          <a:blip r:embed="rId4">
            <a:extLst>
              <a:ext uri="{28A0092B-C50C-407E-A947-70E740481C1C}">
                <a14:useLocalDpi xmlns:a14="http://schemas.microsoft.com/office/drawing/2010/main" val="0"/>
              </a:ext>
            </a:extLst>
          </a:blip>
          <a:stretch>
            <a:fillRect/>
          </a:stretch>
        </p:blipFill>
        <p:spPr>
          <a:xfrm>
            <a:off x="3588728" y="1092935"/>
            <a:ext cx="2156414" cy="323785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598" y="704299"/>
            <a:ext cx="3023616" cy="3127248"/>
          </a:xfrm>
          <a:prstGeom prst="rect">
            <a:avLst/>
          </a:prstGeom>
        </p:spPr>
      </p:pic>
      <p:pic>
        <p:nvPicPr>
          <p:cNvPr id="13" name="Picture 12" descr="IMG_0292.jpg"/>
          <p:cNvPicPr>
            <a:picLocks noChangeAspect="1"/>
          </p:cNvPicPr>
          <p:nvPr/>
        </p:nvPicPr>
        <p:blipFill rotWithShape="1">
          <a:blip r:embed="rId6">
            <a:extLst>
              <a:ext uri="{BEBA8EAE-BF5A-486C-A8C5-ECC9F3942E4B}">
                <a14:imgProps xmlns:a14="http://schemas.microsoft.com/office/drawing/2010/main">
                  <a14:imgLayer r:embed="rId7">
                    <a14:imgEffect>
                      <a14:backgroundRemoval t="29167" b="50944" l="23047" r="92285">
                        <a14:foregroundMark x1="40039" y1="43132" x2="40039" y2="43132"/>
                        <a14:foregroundMark x1="45044" y1="44857" x2="45044" y2="44857"/>
                        <a14:foregroundMark x1="49829" y1="46322" x2="49829" y2="46322"/>
                        <a14:foregroundMark x1="55273" y1="43424" x2="55273" y2="43424"/>
                        <a14:foregroundMark x1="58105" y1="44564" x2="58105" y2="44564"/>
                        <a14:foregroundMark x1="62451" y1="44857" x2="62451" y2="44857"/>
                        <a14:foregroundMark x1="67896" y1="41960" x2="67896" y2="41960"/>
                        <a14:foregroundMark x1="76172" y1="42253" x2="76172" y2="42253"/>
                        <a14:foregroundMark x1="82275" y1="43717" x2="82275" y2="43717"/>
                        <a14:foregroundMark x1="86401" y1="43132" x2="86401" y2="43132"/>
                        <a14:backgroundMark x1="52222" y1="46322" x2="52222" y2="46322"/>
                      </a14:backgroundRemoval>
                    </a14:imgEffect>
                  </a14:imgLayer>
                </a14:imgProps>
              </a:ext>
              <a:ext uri="{28A0092B-C50C-407E-A947-70E740481C1C}">
                <a14:useLocalDpi xmlns:a14="http://schemas.microsoft.com/office/drawing/2010/main" val="0"/>
              </a:ext>
            </a:extLst>
          </a:blip>
          <a:srcRect l="23748" t="29925" r="8371" b="47880"/>
          <a:stretch/>
        </p:blipFill>
        <p:spPr>
          <a:xfrm>
            <a:off x="6142074" y="3676377"/>
            <a:ext cx="2668664" cy="654417"/>
          </a:xfrm>
          <a:prstGeom prst="rect">
            <a:avLst/>
          </a:prstGeom>
        </p:spPr>
      </p:pic>
    </p:spTree>
    <p:extLst>
      <p:ext uri="{BB962C8B-B14F-4D97-AF65-F5344CB8AC3E}">
        <p14:creationId xmlns:p14="http://schemas.microsoft.com/office/powerpoint/2010/main" val="2043204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5174" y="570271"/>
            <a:ext cx="6872749" cy="2739211"/>
          </a:xfrm>
          <a:prstGeom prst="rect">
            <a:avLst/>
          </a:prstGeom>
        </p:spPr>
        <p:txBody>
          <a:bodyPr wrap="square">
            <a:spAutoFit/>
          </a:bodyPr>
          <a:lstStyle/>
          <a:p>
            <a:r>
              <a:rPr lang="en-US" sz="2800" b="1" dirty="0" smtClean="0">
                <a:solidFill>
                  <a:schemeClr val="bg1"/>
                </a:solidFill>
                <a:latin typeface="Gotham HTF Light" charset="0"/>
                <a:ea typeface="Gotham HTF Light" charset="0"/>
                <a:cs typeface="Gotham HTF Light" charset="0"/>
              </a:rPr>
              <a:t>To receive a copy of:</a:t>
            </a:r>
            <a:endParaRPr lang="en-US" sz="2800" b="1" dirty="0">
              <a:solidFill>
                <a:schemeClr val="bg1"/>
              </a:solidFill>
              <a:latin typeface="Gotham HTF Light" charset="0"/>
              <a:ea typeface="Gotham HTF Light" charset="0"/>
              <a:cs typeface="Gotham HTF Light" charset="0"/>
            </a:endParaRPr>
          </a:p>
          <a:p>
            <a:endParaRPr lang="en-US" sz="2400" b="1" dirty="0">
              <a:solidFill>
                <a:schemeClr val="bg1"/>
              </a:solidFill>
              <a:latin typeface="Gotham HTF Light" charset="0"/>
              <a:ea typeface="Gotham HTF Light" charset="0"/>
              <a:cs typeface="Gotham HTF Light" charset="0"/>
            </a:endParaRPr>
          </a:p>
          <a:p>
            <a:pPr marL="285750" indent="-285750">
              <a:buFont typeface="Arial" charset="0"/>
              <a:buChar char="•"/>
            </a:pPr>
            <a:r>
              <a:rPr lang="en-US" sz="2400" b="1" dirty="0" smtClean="0">
                <a:solidFill>
                  <a:schemeClr val="bg1"/>
                </a:solidFill>
                <a:latin typeface="Gotham HTF Light" charset="0"/>
                <a:ea typeface="Gotham HTF Light" charset="0"/>
                <a:cs typeface="Gotham HTF Light" charset="0"/>
              </a:rPr>
              <a:t>The slide deck for today’s </a:t>
            </a:r>
            <a:r>
              <a:rPr lang="en-US" sz="2400" b="1" dirty="0">
                <a:solidFill>
                  <a:schemeClr val="bg1"/>
                </a:solidFill>
                <a:latin typeface="Gotham HTF Light" charset="0"/>
                <a:ea typeface="Gotham HTF Light" charset="0"/>
                <a:cs typeface="Gotham HTF Light" charset="0"/>
              </a:rPr>
              <a:t>presentation</a:t>
            </a:r>
          </a:p>
          <a:p>
            <a:pPr marL="285750" indent="-285750">
              <a:buFont typeface="Arial" charset="0"/>
              <a:buChar char="•"/>
            </a:pPr>
            <a:r>
              <a:rPr lang="en-US" sz="2400" b="1" dirty="0" err="1" smtClean="0">
                <a:solidFill>
                  <a:schemeClr val="bg1"/>
                </a:solidFill>
                <a:latin typeface="Gotham HTF Light" charset="0"/>
                <a:ea typeface="Gotham HTF Light" charset="0"/>
                <a:cs typeface="Gotham HTF Light" charset="0"/>
              </a:rPr>
              <a:t>LeanKit’s</a:t>
            </a:r>
            <a:r>
              <a:rPr lang="en-US" sz="2400" b="1" dirty="0" smtClean="0">
                <a:solidFill>
                  <a:schemeClr val="bg1"/>
                </a:solidFill>
                <a:latin typeface="Gotham HTF Light" charset="0"/>
                <a:ea typeface="Gotham HTF Light" charset="0"/>
                <a:cs typeface="Gotham HTF Light" charset="0"/>
              </a:rPr>
              <a:t> 1</a:t>
            </a:r>
            <a:r>
              <a:rPr lang="en-US" sz="2400" b="1" baseline="30000" dirty="0" smtClean="0">
                <a:solidFill>
                  <a:schemeClr val="bg1"/>
                </a:solidFill>
                <a:latin typeface="Gotham HTF Light" charset="0"/>
                <a:ea typeface="Gotham HTF Light" charset="0"/>
                <a:cs typeface="Gotham HTF Light" charset="0"/>
              </a:rPr>
              <a:t>st</a:t>
            </a:r>
            <a:r>
              <a:rPr lang="en-US" sz="2400" b="1" dirty="0" smtClean="0">
                <a:solidFill>
                  <a:schemeClr val="bg1"/>
                </a:solidFill>
                <a:latin typeface="Gotham HTF Light" charset="0"/>
                <a:ea typeface="Gotham HTF Light" charset="0"/>
                <a:cs typeface="Gotham HTF Light" charset="0"/>
              </a:rPr>
              <a:t> Annual Lean </a:t>
            </a:r>
            <a:r>
              <a:rPr lang="en-US" sz="2400" b="1">
                <a:solidFill>
                  <a:schemeClr val="bg1"/>
                </a:solidFill>
                <a:latin typeface="Gotham HTF Light" charset="0"/>
                <a:ea typeface="Gotham HTF Light" charset="0"/>
                <a:cs typeface="Gotham HTF Light" charset="0"/>
              </a:rPr>
              <a:t>Business </a:t>
            </a:r>
            <a:r>
              <a:rPr lang="en-US" sz="2400" b="1" smtClean="0">
                <a:solidFill>
                  <a:schemeClr val="bg1"/>
                </a:solidFill>
                <a:latin typeface="Gotham HTF Light" charset="0"/>
                <a:ea typeface="Gotham HTF Light" charset="0"/>
                <a:cs typeface="Gotham HTF Light" charset="0"/>
              </a:rPr>
              <a:t>report</a:t>
            </a:r>
            <a:endParaRPr lang="en-US" sz="2400" b="1" dirty="0">
              <a:solidFill>
                <a:schemeClr val="bg1"/>
              </a:solidFill>
              <a:latin typeface="Gotham HTF Light" charset="0"/>
              <a:ea typeface="Gotham HTF Light" charset="0"/>
              <a:cs typeface="Gotham HTF Light" charset="0"/>
            </a:endParaRPr>
          </a:p>
          <a:p>
            <a:endParaRPr lang="en-US" sz="2400" dirty="0">
              <a:solidFill>
                <a:schemeClr val="bg1"/>
              </a:solidFill>
              <a:latin typeface="Gotham HTF Light" charset="0"/>
              <a:ea typeface="Gotham HTF Light" charset="0"/>
              <a:cs typeface="Gotham HTF Light" charset="0"/>
            </a:endParaRPr>
          </a:p>
          <a:p>
            <a:r>
              <a:rPr lang="en-US" sz="2400" b="1" dirty="0" smtClean="0">
                <a:solidFill>
                  <a:schemeClr val="bg1"/>
                </a:solidFill>
                <a:latin typeface="Gotham HTF Light" charset="0"/>
                <a:ea typeface="Gotham HTF Light" charset="0"/>
                <a:cs typeface="Gotham HTF Light" charset="0"/>
              </a:rPr>
              <a:t>Send an </a:t>
            </a:r>
            <a:r>
              <a:rPr lang="en-US" sz="2400" b="1" dirty="0">
                <a:solidFill>
                  <a:schemeClr val="bg1"/>
                </a:solidFill>
                <a:latin typeface="Gotham HTF Light" charset="0"/>
                <a:ea typeface="Gotham HTF Light" charset="0"/>
                <a:cs typeface="Gotham HTF Light" charset="0"/>
              </a:rPr>
              <a:t>email to: </a:t>
            </a:r>
            <a:r>
              <a:rPr lang="en-US" sz="2400" u="sng" dirty="0" smtClean="0">
                <a:solidFill>
                  <a:schemeClr val="bg1">
                    <a:lumMod val="75000"/>
                  </a:schemeClr>
                </a:solidFill>
                <a:latin typeface="Gotham HTF Light" charset="0"/>
                <a:ea typeface="Gotham HTF Light" charset="0"/>
                <a:cs typeface="Gotham HTF Light" charset="0"/>
              </a:rPr>
              <a:t>julia@leankit.com</a:t>
            </a:r>
            <a:endParaRPr lang="en-US" sz="2400" u="sng" dirty="0">
              <a:solidFill>
                <a:schemeClr val="bg1">
                  <a:lumMod val="75000"/>
                </a:schemeClr>
              </a:solidFill>
              <a:latin typeface="Gotham HTF Light" charset="0"/>
              <a:ea typeface="Gotham HTF Light" charset="0"/>
              <a:cs typeface="Gotham HTF Light" charset="0"/>
            </a:endParaRPr>
          </a:p>
          <a:p>
            <a:r>
              <a:rPr lang="en-US" sz="2400" b="1" dirty="0">
                <a:solidFill>
                  <a:schemeClr val="bg1"/>
                </a:solidFill>
                <a:latin typeface="Gotham HTF Light" charset="0"/>
                <a:ea typeface="Gotham HTF Light" charset="0"/>
                <a:cs typeface="Gotham HTF Light" charset="0"/>
              </a:rPr>
              <a:t>Subject: </a:t>
            </a:r>
            <a:r>
              <a:rPr lang="en-US" sz="2400" dirty="0" smtClean="0">
                <a:solidFill>
                  <a:schemeClr val="bg1">
                    <a:lumMod val="75000"/>
                  </a:schemeClr>
                </a:solidFill>
                <a:latin typeface="Gotham HTF Light" charset="0"/>
                <a:ea typeface="Gotham HTF Light" charset="0"/>
                <a:cs typeface="Gotham HTF Light" charset="0"/>
              </a:rPr>
              <a:t>DOES16</a:t>
            </a:r>
            <a:endParaRPr lang="en-US" sz="2400" dirty="0">
              <a:solidFill>
                <a:schemeClr val="bg1">
                  <a:lumMod val="75000"/>
                </a:schemeClr>
              </a:solidFill>
              <a:latin typeface="Gotham HTF Light" charset="0"/>
              <a:ea typeface="Gotham HTF Light" charset="0"/>
              <a:cs typeface="Gotham HTF Light" charset="0"/>
            </a:endParaRPr>
          </a:p>
        </p:txBody>
      </p:sp>
    </p:spTree>
    <p:extLst>
      <p:ext uri="{BB962C8B-B14F-4D97-AF65-F5344CB8AC3E}">
        <p14:creationId xmlns:p14="http://schemas.microsoft.com/office/powerpoint/2010/main" val="3374100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560" r="5357" b="49887"/>
          <a:stretch/>
        </p:blipFill>
        <p:spPr>
          <a:xfrm>
            <a:off x="640" y="962700"/>
            <a:ext cx="9143360" cy="3087364"/>
          </a:xfrm>
        </p:spPr>
      </p:pic>
      <p:sp>
        <p:nvSpPr>
          <p:cNvPr id="5" name="Footer Placeholder 4"/>
          <p:cNvSpPr>
            <a:spLocks noGrp="1"/>
          </p:cNvSpPr>
          <p:nvPr>
            <p:ph type="ftr" sz="quarter" idx="3"/>
          </p:nvPr>
        </p:nvSpPr>
        <p:spPr/>
        <p:txBody>
          <a:bodyPr/>
          <a:lstStyle/>
          <a:p>
            <a:r>
              <a:rPr lang="en-US" smtClean="0"/>
              <a:t>@everydaykanban</a:t>
            </a:r>
            <a:endParaRPr lang="en-US" dirty="0"/>
          </a:p>
        </p:txBody>
      </p:sp>
    </p:spTree>
    <p:extLst>
      <p:ext uri="{BB962C8B-B14F-4D97-AF65-F5344CB8AC3E}">
        <p14:creationId xmlns:p14="http://schemas.microsoft.com/office/powerpoint/2010/main" val="1793815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4347111" y="115158"/>
            <a:ext cx="4434800" cy="4652106"/>
          </a:xfrm>
        </p:spPr>
      </p:pic>
      <p:sp>
        <p:nvSpPr>
          <p:cNvPr id="2" name="Content Placeholder 1"/>
          <p:cNvSpPr>
            <a:spLocks noGrp="1"/>
          </p:cNvSpPr>
          <p:nvPr>
            <p:ph sz="quarter" idx="10"/>
          </p:nvPr>
        </p:nvSpPr>
        <p:spPr>
          <a:xfrm>
            <a:off x="229556" y="1812099"/>
            <a:ext cx="4058819" cy="2542944"/>
          </a:xfrm>
        </p:spPr>
        <p:txBody>
          <a:bodyPr>
            <a:noAutofit/>
          </a:bodyPr>
          <a:lstStyle/>
          <a:p>
            <a:r>
              <a:rPr lang="en-US" sz="2400" dirty="0" smtClean="0"/>
              <a:t>How many telephone lines are needed to avoid blocked calls given</a:t>
            </a:r>
          </a:p>
          <a:p>
            <a:pPr marL="342900" indent="-342900">
              <a:buFont typeface="Wingdings" charset="2"/>
              <a:buChar char="§"/>
            </a:pPr>
            <a:r>
              <a:rPr lang="en-US" sz="2400" dirty="0" smtClean="0"/>
              <a:t>Random arrivals</a:t>
            </a:r>
          </a:p>
          <a:p>
            <a:pPr marL="342900" indent="-342900">
              <a:buFont typeface="Wingdings" charset="2"/>
              <a:buChar char="§"/>
            </a:pPr>
            <a:r>
              <a:rPr lang="en-US" sz="2400" dirty="0" smtClean="0"/>
              <a:t>Random durations</a:t>
            </a:r>
          </a:p>
          <a:p>
            <a:pPr marL="342900" indent="-342900">
              <a:buFont typeface="Wingdings" charset="2"/>
              <a:buChar char="§"/>
            </a:pPr>
            <a:endParaRPr lang="en-US" sz="2400" dirty="0" smtClean="0"/>
          </a:p>
        </p:txBody>
      </p:sp>
      <p:sp>
        <p:nvSpPr>
          <p:cNvPr id="3" name="Title 2"/>
          <p:cNvSpPr>
            <a:spLocks noGrp="1"/>
          </p:cNvSpPr>
          <p:nvPr>
            <p:ph type="title"/>
          </p:nvPr>
        </p:nvSpPr>
        <p:spPr>
          <a:xfrm>
            <a:off x="229556" y="438889"/>
            <a:ext cx="3869287" cy="1300976"/>
          </a:xfrm>
        </p:spPr>
        <p:txBody>
          <a:bodyPr/>
          <a:lstStyle/>
          <a:p>
            <a:r>
              <a:rPr lang="en-US" dirty="0" smtClean="0"/>
              <a:t>Pulling answers from randomness</a:t>
            </a:r>
            <a:endParaRPr lang="en-US" dirty="0"/>
          </a:p>
        </p:txBody>
      </p:sp>
      <p:sp>
        <p:nvSpPr>
          <p:cNvPr id="5" name="Footer Placeholder 4"/>
          <p:cNvSpPr>
            <a:spLocks noGrp="1"/>
          </p:cNvSpPr>
          <p:nvPr>
            <p:ph type="ftr" sz="quarter" idx="3"/>
          </p:nvPr>
        </p:nvSpPr>
        <p:spPr/>
        <p:txBody>
          <a:bodyPr/>
          <a:lstStyle/>
          <a:p>
            <a:r>
              <a:rPr lang="en-US" smtClean="0"/>
              <a:t>@everydaykanban</a:t>
            </a:r>
            <a:endParaRPr lang="en-US" dirty="0"/>
          </a:p>
        </p:txBody>
      </p:sp>
    </p:spTree>
    <p:extLst>
      <p:ext uri="{BB962C8B-B14F-4D97-AF65-F5344CB8AC3E}">
        <p14:creationId xmlns:p14="http://schemas.microsoft.com/office/powerpoint/2010/main" val="11856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9590" y="2664362"/>
            <a:ext cx="4050981" cy="2060080"/>
          </a:xfrm>
        </p:spPr>
        <p:txBody>
          <a:bodyPr>
            <a:normAutofit lnSpcReduction="10000"/>
          </a:bodyPr>
          <a:lstStyle/>
          <a:p>
            <a:r>
              <a:rPr lang="en-US" dirty="0"/>
              <a:t>T</a:t>
            </a:r>
            <a:r>
              <a:rPr lang="en-US" dirty="0" smtClean="0"/>
              <a:t>he </a:t>
            </a:r>
            <a:r>
              <a:rPr lang="en-US" dirty="0"/>
              <a:t>mathematical study of waiting lines, or queues</a:t>
            </a:r>
            <a:r>
              <a:rPr lang="en-US" dirty="0" smtClean="0"/>
              <a:t>.</a:t>
            </a:r>
            <a:r>
              <a:rPr lang="en-US" dirty="0"/>
              <a:t> </a:t>
            </a:r>
            <a:endParaRPr lang="en-US" dirty="0" smtClean="0"/>
          </a:p>
          <a:p>
            <a:pPr>
              <a:spcBef>
                <a:spcPts val="1680"/>
              </a:spcBef>
            </a:pPr>
            <a:r>
              <a:rPr lang="en-US" dirty="0" smtClean="0">
                <a:solidFill>
                  <a:prstClr val="black"/>
                </a:solidFill>
                <a:latin typeface="Gotham HTF Light" charset="0"/>
                <a:ea typeface="Gotham HTF Light" charset="0"/>
                <a:cs typeface="Gotham HTF Light" charset="0"/>
              </a:rPr>
              <a:t>Can </a:t>
            </a:r>
            <a:r>
              <a:rPr lang="en-US" dirty="0" smtClean="0">
                <a:latin typeface="Gotham HTF Light" charset="0"/>
                <a:ea typeface="Gotham HTF Light" charset="0"/>
                <a:cs typeface="Gotham HTF Light" charset="0"/>
              </a:rPr>
              <a:t>quantify </a:t>
            </a:r>
            <a:r>
              <a:rPr lang="en-US" dirty="0">
                <a:latin typeface="Gotham HTF Light" charset="0"/>
                <a:ea typeface="Gotham HTF Light" charset="0"/>
                <a:cs typeface="Gotham HTF Light" charset="0"/>
              </a:rPr>
              <a:t>relationships </a:t>
            </a:r>
            <a:r>
              <a:rPr lang="en-US" dirty="0">
                <a:solidFill>
                  <a:prstClr val="black"/>
                </a:solidFill>
                <a:latin typeface="Gotham HTF Light" charset="0"/>
                <a:ea typeface="Gotham HTF Light" charset="0"/>
                <a:cs typeface="Gotham HTF Light" charset="0"/>
              </a:rPr>
              <a:t>between </a:t>
            </a:r>
            <a:r>
              <a:rPr lang="en-US" dirty="0" smtClean="0">
                <a:solidFill>
                  <a:schemeClr val="accent3"/>
                </a:solidFill>
                <a:latin typeface="Gotham HTF Light" charset="0"/>
                <a:ea typeface="Gotham HTF Light" charset="0"/>
                <a:cs typeface="Gotham HTF Light" charset="0"/>
              </a:rPr>
              <a:t>queue size, capacity utilization </a:t>
            </a:r>
            <a:r>
              <a:rPr lang="en-US" dirty="0" smtClean="0">
                <a:solidFill>
                  <a:prstClr val="black"/>
                </a:solidFill>
                <a:latin typeface="Gotham HTF Light" charset="0"/>
                <a:ea typeface="Gotham HTF Light" charset="0"/>
                <a:cs typeface="Gotham HTF Light" charset="0"/>
              </a:rPr>
              <a:t>and </a:t>
            </a:r>
            <a:r>
              <a:rPr lang="en-US" dirty="0" smtClean="0">
                <a:solidFill>
                  <a:schemeClr val="accent3"/>
                </a:solidFill>
                <a:latin typeface="Gotham HTF Light" charset="0"/>
                <a:ea typeface="Gotham HTF Light" charset="0"/>
                <a:cs typeface="Gotham HTF Light" charset="0"/>
              </a:rPr>
              <a:t>cycle times</a:t>
            </a:r>
            <a:endParaRPr lang="en-US" dirty="0">
              <a:solidFill>
                <a:schemeClr val="accent3"/>
              </a:solidFill>
            </a:endParaRPr>
          </a:p>
        </p:txBody>
      </p:sp>
      <p:sp>
        <p:nvSpPr>
          <p:cNvPr id="3" name="Title 2"/>
          <p:cNvSpPr>
            <a:spLocks noGrp="1"/>
          </p:cNvSpPr>
          <p:nvPr>
            <p:ph type="title"/>
          </p:nvPr>
        </p:nvSpPr>
        <p:spPr>
          <a:xfrm>
            <a:off x="0" y="2955"/>
            <a:ext cx="9144000" cy="2453685"/>
          </a:xfrm>
          <a:solidFill>
            <a:schemeClr val="tx1"/>
          </a:solidFill>
        </p:spPr>
        <p:txBody>
          <a:bodyPr>
            <a:normAutofit/>
          </a:bodyPr>
          <a:lstStyle/>
          <a:p>
            <a:r>
              <a:rPr lang="en-US" dirty="0" smtClean="0">
                <a:solidFill>
                  <a:schemeClr val="bg1"/>
                </a:solidFill>
              </a:rPr>
              <a:t>  Queueing Theory was the solution</a:t>
            </a:r>
            <a:endParaRPr lang="en-US" dirty="0">
              <a:solidFill>
                <a:schemeClr val="bg1"/>
              </a:solidFill>
            </a:endParaRPr>
          </a:p>
        </p:txBody>
      </p:sp>
      <p:sp>
        <p:nvSpPr>
          <p:cNvPr id="5" name="Footer Placeholder 4"/>
          <p:cNvSpPr>
            <a:spLocks noGrp="1"/>
          </p:cNvSpPr>
          <p:nvPr>
            <p:ph type="ftr" sz="quarter" idx="3"/>
          </p:nvPr>
        </p:nvSpPr>
        <p:spPr/>
        <p:txBody>
          <a:bodyPr/>
          <a:lstStyle/>
          <a:p>
            <a:r>
              <a:rPr lang="en-US" smtClean="0"/>
              <a:t>@everydaykanban</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2664"/>
          <a:stretch/>
        </p:blipFill>
        <p:spPr>
          <a:xfrm>
            <a:off x="4752590" y="2823139"/>
            <a:ext cx="3820303" cy="1929423"/>
          </a:xfrm>
          <a:prstGeom prst="rect">
            <a:avLst/>
          </a:prstGeom>
        </p:spPr>
      </p:pic>
      <p:sp>
        <p:nvSpPr>
          <p:cNvPr id="10" name="TextBox 9"/>
          <p:cNvSpPr txBox="1"/>
          <p:nvPr/>
        </p:nvSpPr>
        <p:spPr>
          <a:xfrm>
            <a:off x="5871194" y="4724442"/>
            <a:ext cx="2070687" cy="246217"/>
          </a:xfrm>
          <a:prstGeom prst="rect">
            <a:avLst/>
          </a:prstGeom>
          <a:noFill/>
        </p:spPr>
        <p:txBody>
          <a:bodyPr wrap="square" lIns="91224" tIns="45718" rIns="91224" bIns="45718" rtlCol="0">
            <a:spAutoFit/>
          </a:bodyPr>
          <a:lstStyle/>
          <a:p>
            <a:pPr algn="ctr" defTabSz="911952"/>
            <a:r>
              <a:rPr lang="en-US" sz="1000" b="1" dirty="0" smtClean="0">
                <a:solidFill>
                  <a:prstClr val="black"/>
                </a:solidFill>
                <a:latin typeface="Gotham HTF Light"/>
                <a:cs typeface="Gotham HTF Light"/>
              </a:rPr>
              <a:t>capacity utilization </a:t>
            </a:r>
            <a:r>
              <a:rPr lang="en-US" sz="1000" i="1" dirty="0" smtClean="0">
                <a:solidFill>
                  <a:prstClr val="black"/>
                </a:solidFill>
                <a:latin typeface="Trebuchet MS"/>
                <a:cs typeface="Trebuchet MS"/>
              </a:rPr>
              <a:t>(rho)</a:t>
            </a:r>
            <a:endParaRPr lang="en-US" sz="1000" b="1" dirty="0">
              <a:solidFill>
                <a:prstClr val="black"/>
              </a:solidFill>
              <a:latin typeface="Gotham HTF Light"/>
              <a:cs typeface="Gotham HTF Light"/>
            </a:endParaRPr>
          </a:p>
        </p:txBody>
      </p:sp>
      <p:sp>
        <p:nvSpPr>
          <p:cNvPr id="11" name="TextBox 10"/>
          <p:cNvSpPr txBox="1"/>
          <p:nvPr/>
        </p:nvSpPr>
        <p:spPr>
          <a:xfrm>
            <a:off x="4572000" y="2581940"/>
            <a:ext cx="1093704" cy="246217"/>
          </a:xfrm>
          <a:prstGeom prst="rect">
            <a:avLst/>
          </a:prstGeom>
          <a:noFill/>
        </p:spPr>
        <p:txBody>
          <a:bodyPr wrap="square" lIns="91224" tIns="45718" rIns="91224" bIns="45718" rtlCol="0">
            <a:spAutoFit/>
          </a:bodyPr>
          <a:lstStyle/>
          <a:p>
            <a:pPr algn="ctr" defTabSz="911952"/>
            <a:r>
              <a:rPr lang="en-US" sz="1000" b="1" dirty="0" smtClean="0">
                <a:solidFill>
                  <a:prstClr val="black"/>
                </a:solidFill>
                <a:latin typeface="Gotham HTF Light"/>
                <a:cs typeface="Gotham HTF Light"/>
              </a:rPr>
              <a:t>Queue size </a:t>
            </a:r>
            <a:r>
              <a:rPr lang="en-US" sz="1000" i="1" dirty="0" smtClean="0">
                <a:solidFill>
                  <a:prstClr val="black"/>
                </a:solidFill>
                <a:latin typeface="Trebuchet MS"/>
                <a:cs typeface="Trebuchet MS"/>
              </a:rPr>
              <a:t>(N)</a:t>
            </a:r>
            <a:endParaRPr lang="en-US" sz="1000" b="1" dirty="0">
              <a:solidFill>
                <a:prstClr val="black"/>
              </a:solidFill>
              <a:latin typeface="Gotham HTF Light"/>
              <a:cs typeface="Gotham HTF Light"/>
            </a:endParaRP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660" t="16513" r="-660" b="46830"/>
          <a:stretch/>
        </p:blipFill>
        <p:spPr>
          <a:xfrm>
            <a:off x="0" y="625945"/>
            <a:ext cx="9222658" cy="1787873"/>
          </a:xfrm>
          <a:prstGeom prst="rect">
            <a:avLst/>
          </a:prstGeom>
        </p:spPr>
      </p:pic>
    </p:spTree>
    <p:extLst>
      <p:ext uri="{BB962C8B-B14F-4D97-AF65-F5344CB8AC3E}">
        <p14:creationId xmlns:p14="http://schemas.microsoft.com/office/powerpoint/2010/main" val="1388348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47955" y="4767264"/>
            <a:ext cx="6998208"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@everydaykanban</a:t>
            </a:r>
            <a:endParaRPr lang="en-US" dirty="0"/>
          </a:p>
        </p:txBody>
      </p:sp>
      <p:pic>
        <p:nvPicPr>
          <p:cNvPr id="7" name="Picture 6"/>
          <p:cNvPicPr>
            <a:picLocks noChangeAspect="1"/>
          </p:cNvPicPr>
          <p:nvPr/>
        </p:nvPicPr>
        <p:blipFill>
          <a:blip r:embed="rId3"/>
          <a:stretch>
            <a:fillRect/>
          </a:stretch>
        </p:blipFill>
        <p:spPr>
          <a:xfrm>
            <a:off x="145142" y="4767264"/>
            <a:ext cx="376236" cy="376236"/>
          </a:xfrm>
          <a:prstGeom prst="rect">
            <a:avLst/>
          </a:prstGeom>
        </p:spPr>
      </p:pic>
      <p:pic>
        <p:nvPicPr>
          <p:cNvPr id="12" name="Picture Placeholder 11"/>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1056319" y="0"/>
            <a:ext cx="7031361" cy="4767263"/>
          </a:xfrm>
        </p:spPr>
      </p:pic>
      <p:sp>
        <p:nvSpPr>
          <p:cNvPr id="13" name="TextBox 12"/>
          <p:cNvSpPr txBox="1"/>
          <p:nvPr/>
        </p:nvSpPr>
        <p:spPr>
          <a:xfrm>
            <a:off x="1914144" y="512064"/>
            <a:ext cx="4572000" cy="584775"/>
          </a:xfrm>
          <a:prstGeom prst="rect">
            <a:avLst/>
          </a:prstGeom>
          <a:noFill/>
        </p:spPr>
        <p:txBody>
          <a:bodyPr wrap="square" rtlCol="0">
            <a:spAutoFit/>
          </a:bodyPr>
          <a:lstStyle/>
          <a:p>
            <a:r>
              <a:rPr lang="en-US" sz="3200" b="1" dirty="0" smtClean="0">
                <a:solidFill>
                  <a:schemeClr val="tx2">
                    <a:lumMod val="10000"/>
                    <a:lumOff val="90000"/>
                  </a:schemeClr>
                </a:solidFill>
                <a:latin typeface="Gotham HTF Ultra" charset="0"/>
                <a:ea typeface="Gotham HTF Ultra" charset="0"/>
                <a:cs typeface="Gotham HTF Ultra" charset="0"/>
              </a:rPr>
              <a:t>TODAY’S  TALK</a:t>
            </a:r>
            <a:endParaRPr lang="en-US" sz="3200" b="1" dirty="0">
              <a:solidFill>
                <a:schemeClr val="tx2">
                  <a:lumMod val="10000"/>
                  <a:lumOff val="90000"/>
                </a:schemeClr>
              </a:solidFill>
              <a:latin typeface="Gotham HTF Ultra" charset="0"/>
              <a:ea typeface="Gotham HTF Ultra" charset="0"/>
              <a:cs typeface="Gotham HTF Ultra" charset="0"/>
            </a:endParaRPr>
          </a:p>
        </p:txBody>
      </p:sp>
      <p:sp>
        <p:nvSpPr>
          <p:cNvPr id="14" name="TextBox 13"/>
          <p:cNvSpPr txBox="1"/>
          <p:nvPr/>
        </p:nvSpPr>
        <p:spPr>
          <a:xfrm>
            <a:off x="1999488" y="1311798"/>
            <a:ext cx="5446675" cy="2400657"/>
          </a:xfrm>
          <a:prstGeom prst="rect">
            <a:avLst/>
          </a:prstGeom>
          <a:noFill/>
        </p:spPr>
        <p:txBody>
          <a:bodyPr wrap="square" rtlCol="0">
            <a:spAutoFit/>
          </a:bodyPr>
          <a:lstStyle/>
          <a:p>
            <a:pPr marL="285750" indent="-285750">
              <a:spcAft>
                <a:spcPts val="1800"/>
              </a:spcAft>
              <a:buFont typeface="Wingdings" charset="2"/>
              <a:buChar char="§"/>
            </a:pPr>
            <a:r>
              <a:rPr lang="en-US" sz="2400" dirty="0" smtClean="0">
                <a:solidFill>
                  <a:schemeClr val="tx2">
                    <a:lumMod val="10000"/>
                    <a:lumOff val="90000"/>
                  </a:schemeClr>
                </a:solidFill>
                <a:latin typeface="Gotham HTF Light" charset="0"/>
                <a:ea typeface="Gotham HTF Light" charset="0"/>
                <a:cs typeface="Gotham HTF Light" charset="0"/>
              </a:rPr>
              <a:t>Why queues matter</a:t>
            </a:r>
          </a:p>
          <a:p>
            <a:pPr marL="285750" indent="-285750">
              <a:spcAft>
                <a:spcPts val="1800"/>
              </a:spcAft>
              <a:buFont typeface="Wingdings" charset="2"/>
              <a:buChar char="§"/>
            </a:pPr>
            <a:r>
              <a:rPr lang="en-US" sz="2400" smtClean="0">
                <a:solidFill>
                  <a:schemeClr val="tx2">
                    <a:lumMod val="10000"/>
                    <a:lumOff val="90000"/>
                  </a:schemeClr>
                </a:solidFill>
                <a:latin typeface="Gotham HTF Light" charset="0"/>
                <a:ea typeface="Gotham HTF Light" charset="0"/>
                <a:cs typeface="Gotham HTF Light" charset="0"/>
              </a:rPr>
              <a:t>Choices we can make about queues</a:t>
            </a:r>
            <a:endParaRPr lang="en-US" sz="2400" dirty="0" smtClean="0">
              <a:solidFill>
                <a:schemeClr val="tx2">
                  <a:lumMod val="10000"/>
                  <a:lumOff val="90000"/>
                </a:schemeClr>
              </a:solidFill>
              <a:latin typeface="Gotham HTF Light" charset="0"/>
              <a:ea typeface="Gotham HTF Light" charset="0"/>
              <a:cs typeface="Gotham HTF Light" charset="0"/>
            </a:endParaRPr>
          </a:p>
          <a:p>
            <a:pPr marL="285750" indent="-285750">
              <a:spcAft>
                <a:spcPts val="1800"/>
              </a:spcAft>
              <a:buFont typeface="Wingdings" charset="2"/>
              <a:buChar char="§"/>
            </a:pPr>
            <a:r>
              <a:rPr lang="en-US" sz="2400" dirty="0" smtClean="0">
                <a:solidFill>
                  <a:schemeClr val="tx2">
                    <a:lumMod val="10000"/>
                    <a:lumOff val="90000"/>
                  </a:schemeClr>
                </a:solidFill>
                <a:latin typeface="Gotham HTF Light" charset="0"/>
                <a:ea typeface="Gotham HTF Light" charset="0"/>
                <a:cs typeface="Gotham HTF Light" charset="0"/>
              </a:rPr>
              <a:t>Monitoring your predictability indicators</a:t>
            </a:r>
            <a:endParaRPr lang="en-US" sz="2400" dirty="0">
              <a:solidFill>
                <a:schemeClr val="tx2">
                  <a:lumMod val="10000"/>
                  <a:lumOff val="90000"/>
                </a:schemeClr>
              </a:solidFill>
              <a:latin typeface="Gotham HTF Light" charset="0"/>
              <a:ea typeface="Gotham HTF Light" charset="0"/>
              <a:cs typeface="Gotham HTF Light" charset="0"/>
            </a:endParaRPr>
          </a:p>
        </p:txBody>
      </p:sp>
    </p:spTree>
    <p:extLst>
      <p:ext uri="{BB962C8B-B14F-4D97-AF65-F5344CB8AC3E}">
        <p14:creationId xmlns:p14="http://schemas.microsoft.com/office/powerpoint/2010/main" val="318638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76726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0"/>
          </p:nvPr>
        </p:nvSpPr>
        <p:spPr>
          <a:xfrm>
            <a:off x="1912635" y="1436667"/>
            <a:ext cx="5269964" cy="1696678"/>
          </a:xfrm>
        </p:spPr>
        <p:txBody>
          <a:bodyPr>
            <a:normAutofit/>
          </a:bodyPr>
          <a:lstStyle/>
          <a:p>
            <a:r>
              <a:rPr lang="en-US" sz="4000" b="1" dirty="0" smtClean="0">
                <a:latin typeface="Gotham HTF" charset="0"/>
                <a:ea typeface="Gotham HTF" charset="0"/>
                <a:cs typeface="Gotham HTF" charset="0"/>
              </a:rPr>
              <a:t>Why Queues Matter</a:t>
            </a:r>
            <a:endParaRPr lang="en-US" sz="4000" b="1" dirty="0">
              <a:latin typeface="Gotham HTF" charset="0"/>
              <a:ea typeface="Gotham HTF" charset="0"/>
              <a:cs typeface="Gotham HTF" charset="0"/>
            </a:endParaRPr>
          </a:p>
        </p:txBody>
      </p:sp>
      <p:sp>
        <p:nvSpPr>
          <p:cNvPr id="4" name="Footer Placeholder 3"/>
          <p:cNvSpPr>
            <a:spLocks noGrp="1"/>
          </p:cNvSpPr>
          <p:nvPr>
            <p:ph type="ftr" sz="quarter" idx="3"/>
          </p:nvPr>
        </p:nvSpPr>
        <p:spPr/>
        <p:txBody>
          <a:bodyPr/>
          <a:lstStyle/>
          <a:p>
            <a:r>
              <a:rPr lang="en-US" smtClean="0"/>
              <a:t>@everydaykanban</a:t>
            </a:r>
            <a:endParaRPr lang="en-US" dirty="0" smtClean="0"/>
          </a:p>
        </p:txBody>
      </p:sp>
    </p:spTree>
    <p:extLst>
      <p:ext uri="{BB962C8B-B14F-4D97-AF65-F5344CB8AC3E}">
        <p14:creationId xmlns:p14="http://schemas.microsoft.com/office/powerpoint/2010/main" val="16485264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@everydaykanban</a:t>
            </a:r>
            <a:endParaRPr lang="en-US" dirty="0"/>
          </a:p>
        </p:txBody>
      </p:sp>
      <p:sp>
        <p:nvSpPr>
          <p:cNvPr id="6" name="Title 1"/>
          <p:cNvSpPr txBox="1">
            <a:spLocks/>
          </p:cNvSpPr>
          <p:nvPr/>
        </p:nvSpPr>
        <p:spPr>
          <a:xfrm>
            <a:off x="0" y="0"/>
            <a:ext cx="9144000" cy="656469"/>
          </a:xfrm>
          <a:prstGeom prst="rect">
            <a:avLst/>
          </a:prstGeom>
          <a:solidFill>
            <a:schemeClr val="tx1"/>
          </a:solidFill>
        </p:spPr>
        <p:txBody>
          <a:bodyPr vert="horz" lIns="18288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dirty="0" smtClean="0">
                <a:solidFill>
                  <a:schemeClr val="bg1"/>
                </a:solidFill>
                <a:latin typeface="Gotham HTF Light" charset="0"/>
                <a:ea typeface="Gotham HTF Light" charset="0"/>
                <a:cs typeface="Gotham HTF Light" charset="0"/>
              </a:rPr>
              <a:t> Queues are the waiting work in a system</a:t>
            </a:r>
            <a:endParaRPr lang="en-US" dirty="0">
              <a:solidFill>
                <a:schemeClr val="bg1"/>
              </a:solidFill>
              <a:latin typeface="Gotham HTF Light" charset="0"/>
              <a:ea typeface="Gotham HTF Light" charset="0"/>
              <a:cs typeface="Gotham HTF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809" y="1065082"/>
            <a:ext cx="2281134" cy="2241804"/>
          </a:xfrm>
          <a:prstGeom prst="rect">
            <a:avLst/>
          </a:prstGeom>
        </p:spPr>
      </p:pic>
      <p:cxnSp>
        <p:nvCxnSpPr>
          <p:cNvPr id="7" name="Straight Connector 6"/>
          <p:cNvCxnSpPr/>
          <p:nvPr/>
        </p:nvCxnSpPr>
        <p:spPr>
          <a:xfrm flipH="1">
            <a:off x="7630376" y="3239249"/>
            <a:ext cx="11284" cy="952500"/>
          </a:xfrm>
          <a:prstGeom prst="line">
            <a:avLst/>
          </a:prstGeom>
          <a:ln w="793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 name="Picture Placeholder 7"/>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1554" r="17670" b="-3598"/>
          <a:stretch/>
        </p:blipFill>
        <p:spPr>
          <a:xfrm>
            <a:off x="278226" y="2043304"/>
            <a:ext cx="5869496" cy="1329181"/>
          </a:xfrm>
        </p:spPr>
      </p:pic>
    </p:spTree>
    <p:extLst>
      <p:ext uri="{BB962C8B-B14F-4D97-AF65-F5344CB8AC3E}">
        <p14:creationId xmlns:p14="http://schemas.microsoft.com/office/powerpoint/2010/main" val="1062446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7"/>
          <p:cNvPicPr>
            <a:picLocks noChangeAspect="1"/>
          </p:cNvPicPr>
          <p:nvPr/>
        </p:nvPicPr>
        <p:blipFill rotWithShape="1">
          <a:blip r:embed="rId3">
            <a:extLst>
              <a:ext uri="{28A0092B-C50C-407E-A947-70E740481C1C}">
                <a14:useLocalDpi xmlns:a14="http://schemas.microsoft.com/office/drawing/2010/main" val="0"/>
              </a:ext>
            </a:extLst>
          </a:blip>
          <a:srcRect t="1554" r="17670" b="-3598"/>
          <a:stretch/>
        </p:blipFill>
        <p:spPr>
          <a:xfrm>
            <a:off x="50623" y="3313234"/>
            <a:ext cx="5869496" cy="1329181"/>
          </a:xfrm>
          <a:prstGeom prst="rect">
            <a:avLst/>
          </a:prstGeom>
        </p:spPr>
      </p:pic>
      <p:pic>
        <p:nvPicPr>
          <p:cNvPr id="8" name="Picture Placeholder 7"/>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554" r="17670" b="-3598"/>
          <a:stretch/>
        </p:blipFill>
        <p:spPr>
          <a:xfrm>
            <a:off x="50623" y="2164924"/>
            <a:ext cx="5869496" cy="1329181"/>
          </a:xfrm>
        </p:spPr>
      </p:pic>
      <p:pic>
        <p:nvPicPr>
          <p:cNvPr id="9" name="Picture Placeholder 7"/>
          <p:cNvPicPr>
            <a:picLocks noChangeAspect="1"/>
          </p:cNvPicPr>
          <p:nvPr/>
        </p:nvPicPr>
        <p:blipFill rotWithShape="1">
          <a:blip r:embed="rId3">
            <a:extLst>
              <a:ext uri="{28A0092B-C50C-407E-A947-70E740481C1C}">
                <a14:useLocalDpi xmlns:a14="http://schemas.microsoft.com/office/drawing/2010/main" val="0"/>
              </a:ext>
            </a:extLst>
          </a:blip>
          <a:srcRect t="1554" r="17670" b="-3598"/>
          <a:stretch/>
        </p:blipFill>
        <p:spPr>
          <a:xfrm>
            <a:off x="0" y="1005495"/>
            <a:ext cx="5869496" cy="1329181"/>
          </a:xfrm>
          <a:prstGeom prst="rect">
            <a:avLst/>
          </a:prstGeom>
        </p:spPr>
      </p:pic>
      <p:sp>
        <p:nvSpPr>
          <p:cNvPr id="7" name="Title 1"/>
          <p:cNvSpPr txBox="1">
            <a:spLocks/>
          </p:cNvSpPr>
          <p:nvPr/>
        </p:nvSpPr>
        <p:spPr>
          <a:xfrm>
            <a:off x="0" y="0"/>
            <a:ext cx="9144000" cy="656469"/>
          </a:xfrm>
          <a:prstGeom prst="rect">
            <a:avLst/>
          </a:prstGeom>
          <a:solidFill>
            <a:schemeClr val="tx1"/>
          </a:solidFill>
        </p:spPr>
        <p:txBody>
          <a:bodyPr vert="horz" lIns="18288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dirty="0" smtClean="0">
                <a:solidFill>
                  <a:schemeClr val="bg1"/>
                </a:solidFill>
                <a:latin typeface="Gotham HTF Light" charset="0"/>
                <a:ea typeface="Gotham HTF Light" charset="0"/>
                <a:cs typeface="Gotham HTF Light" charset="0"/>
              </a:rPr>
              <a:t>Mo’ queue, Mo’ problems</a:t>
            </a:r>
            <a:endParaRPr lang="en-US" dirty="0">
              <a:solidFill>
                <a:schemeClr val="bg1"/>
              </a:solidFill>
              <a:latin typeface="Gotham HTF Light" charset="0"/>
              <a:ea typeface="Gotham HTF Light" charset="0"/>
              <a:cs typeface="Gotham HTF Light" charset="0"/>
            </a:endParaRPr>
          </a:p>
        </p:txBody>
      </p:sp>
      <p:sp>
        <p:nvSpPr>
          <p:cNvPr id="5" name="Footer Placeholder 4"/>
          <p:cNvSpPr>
            <a:spLocks noGrp="1"/>
          </p:cNvSpPr>
          <p:nvPr>
            <p:ph type="ftr" sz="quarter" idx="3"/>
          </p:nvPr>
        </p:nvSpPr>
        <p:spPr/>
        <p:txBody>
          <a:bodyPr/>
          <a:lstStyle/>
          <a:p>
            <a:r>
              <a:rPr lang="en-US" smtClean="0"/>
              <a:t>@everydaykanban</a:t>
            </a:r>
            <a:endParaRPr lang="en-US" dirty="0"/>
          </a:p>
        </p:txBody>
      </p:sp>
      <p:sp>
        <p:nvSpPr>
          <p:cNvPr id="3" name="TextBox 2"/>
          <p:cNvSpPr txBox="1"/>
          <p:nvPr/>
        </p:nvSpPr>
        <p:spPr>
          <a:xfrm>
            <a:off x="5869496" y="880596"/>
            <a:ext cx="3068027" cy="3877985"/>
          </a:xfrm>
          <a:prstGeom prst="rect">
            <a:avLst/>
          </a:prstGeom>
          <a:noFill/>
        </p:spPr>
        <p:txBody>
          <a:bodyPr wrap="square" rtlCol="0">
            <a:spAutoFit/>
          </a:bodyPr>
          <a:lstStyle/>
          <a:p>
            <a:pPr marL="342900" indent="-342900">
              <a:spcAft>
                <a:spcPts val="1200"/>
              </a:spcAft>
              <a:buFont typeface="Wingdings" charset="2"/>
              <a:buChar char="§"/>
            </a:pPr>
            <a:r>
              <a:rPr lang="en-US" sz="2400" dirty="0">
                <a:latin typeface="Gotham HTF Medium" charset="0"/>
                <a:ea typeface="Gotham HTF Medium" charset="0"/>
                <a:cs typeface="Gotham HTF Medium" charset="0"/>
              </a:rPr>
              <a:t>Longer average cycle times</a:t>
            </a:r>
          </a:p>
          <a:p>
            <a:pPr marL="342900" indent="-342900">
              <a:spcAft>
                <a:spcPts val="1200"/>
              </a:spcAft>
              <a:buFont typeface="Wingdings" charset="2"/>
              <a:buChar char="§"/>
            </a:pPr>
            <a:r>
              <a:rPr lang="en-US" sz="2400" dirty="0" smtClean="0">
                <a:latin typeface="Gotham HTF Medium" charset="0"/>
                <a:ea typeface="Gotham HTF Medium" charset="0"/>
                <a:cs typeface="Gotham HTF Medium" charset="0"/>
              </a:rPr>
              <a:t>Wider range of cycle times</a:t>
            </a:r>
          </a:p>
          <a:p>
            <a:pPr marL="342900" indent="-342900">
              <a:spcAft>
                <a:spcPts val="1200"/>
              </a:spcAft>
              <a:buFont typeface="Wingdings" charset="2"/>
              <a:buChar char="§"/>
            </a:pPr>
            <a:r>
              <a:rPr lang="en-US" sz="2400" dirty="0" smtClean="0">
                <a:latin typeface="Gotham HTF Light" charset="0"/>
                <a:ea typeface="Gotham HTF Light" charset="0"/>
                <a:cs typeface="Gotham HTF Light" charset="0"/>
              </a:rPr>
              <a:t>More </a:t>
            </a:r>
            <a:r>
              <a:rPr lang="en-US" sz="2400" dirty="0" err="1" smtClean="0">
                <a:latin typeface="Gotham HTF Light" charset="0"/>
                <a:ea typeface="Gotham HTF Light" charset="0"/>
                <a:cs typeface="Gotham HTF Light" charset="0"/>
              </a:rPr>
              <a:t>mgmt</a:t>
            </a:r>
            <a:r>
              <a:rPr lang="en-US" sz="2400" dirty="0" smtClean="0">
                <a:latin typeface="Gotham HTF Light" charset="0"/>
                <a:ea typeface="Gotham HTF Light" charset="0"/>
                <a:cs typeface="Gotham HTF Light" charset="0"/>
              </a:rPr>
              <a:t> overhead</a:t>
            </a:r>
          </a:p>
          <a:p>
            <a:pPr marL="342900" indent="-342900">
              <a:spcAft>
                <a:spcPts val="1200"/>
              </a:spcAft>
              <a:buFont typeface="Wingdings" charset="2"/>
              <a:buChar char="§"/>
            </a:pPr>
            <a:r>
              <a:rPr lang="en-US" sz="2400" dirty="0" smtClean="0">
                <a:latin typeface="Gotham HTF Light" charset="0"/>
                <a:ea typeface="Gotham HTF Light" charset="0"/>
                <a:cs typeface="Gotham HTF Light" charset="0"/>
              </a:rPr>
              <a:t>Reduced motivation &amp; quality</a:t>
            </a:r>
            <a:endParaRPr lang="en-US" sz="2400" dirty="0">
              <a:latin typeface="Gotham HTF Light" charset="0"/>
              <a:ea typeface="Gotham HTF Light" charset="0"/>
              <a:cs typeface="Gotham HTF Light" charset="0"/>
            </a:endParaRPr>
          </a:p>
        </p:txBody>
      </p:sp>
    </p:spTree>
    <p:extLst>
      <p:ext uri="{BB962C8B-B14F-4D97-AF65-F5344CB8AC3E}">
        <p14:creationId xmlns:p14="http://schemas.microsoft.com/office/powerpoint/2010/main" val="1810504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@everydaykanban</a:t>
            </a:r>
            <a:endParaRPr lang="en-US" dirty="0"/>
          </a:p>
        </p:txBody>
      </p:sp>
      <p:sp>
        <p:nvSpPr>
          <p:cNvPr id="11" name="Title 1"/>
          <p:cNvSpPr txBox="1">
            <a:spLocks/>
          </p:cNvSpPr>
          <p:nvPr/>
        </p:nvSpPr>
        <p:spPr>
          <a:xfrm>
            <a:off x="0" y="0"/>
            <a:ext cx="9144000" cy="656469"/>
          </a:xfrm>
          <a:prstGeom prst="rect">
            <a:avLst/>
          </a:prstGeom>
          <a:solidFill>
            <a:schemeClr val="tx1"/>
          </a:solidFill>
        </p:spPr>
        <p:txBody>
          <a:bodyPr vert="horz" lIns="182880" tIns="45720" rIns="91440" bIns="45720" rtlCol="0" anchor="t">
            <a:normAutofit/>
          </a:bodyPr>
          <a:lstStyle>
            <a:lvl1pPr algn="l" defTabSz="457200" rtl="0" eaLnBrk="1" latinLnBrk="0" hangingPunct="1">
              <a:spcBef>
                <a:spcPct val="0"/>
              </a:spcBef>
              <a:buNone/>
              <a:defRPr sz="3200" b="0" i="0" kern="1200">
                <a:solidFill>
                  <a:schemeClr val="tx2"/>
                </a:solidFill>
                <a:latin typeface="Gotham HTF Light"/>
                <a:ea typeface="+mj-ea"/>
                <a:cs typeface="Gotham HTF Light"/>
              </a:defRPr>
            </a:lvl1pPr>
          </a:lstStyle>
          <a:p>
            <a:r>
              <a:rPr lang="en-US" dirty="0" smtClean="0">
                <a:solidFill>
                  <a:schemeClr val="bg1"/>
                </a:solidFill>
                <a:latin typeface="Gotham HTF Light" charset="0"/>
                <a:ea typeface="Gotham HTF Light" charset="0"/>
                <a:cs typeface="Gotham HTF Light" charset="0"/>
              </a:rPr>
              <a:t>Our workflows are chains of queues</a:t>
            </a:r>
            <a:endParaRPr lang="en-US" dirty="0">
              <a:solidFill>
                <a:schemeClr val="bg1"/>
              </a:solidFill>
              <a:latin typeface="Gotham HTF Light" charset="0"/>
              <a:ea typeface="Gotham HTF Light" charset="0"/>
              <a:cs typeface="Gotham HTF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03" y="886380"/>
            <a:ext cx="8643394" cy="3880884"/>
          </a:xfrm>
          <a:prstGeom prst="rect">
            <a:avLst/>
          </a:prstGeom>
        </p:spPr>
      </p:pic>
    </p:spTree>
    <p:extLst>
      <p:ext uri="{BB962C8B-B14F-4D97-AF65-F5344CB8AC3E}">
        <p14:creationId xmlns:p14="http://schemas.microsoft.com/office/powerpoint/2010/main" val="687620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LeanKit_V2">
  <a:themeElements>
    <a:clrScheme name="Custom 2">
      <a:dk1>
        <a:srgbClr val="1D201B"/>
      </a:dk1>
      <a:lt1>
        <a:srgbClr val="FFFFFF"/>
      </a:lt1>
      <a:dk2>
        <a:srgbClr val="1D201B"/>
      </a:dk2>
      <a:lt2>
        <a:srgbClr val="FFFFFF"/>
      </a:lt2>
      <a:accent1>
        <a:srgbClr val="7AB02D"/>
      </a:accent1>
      <a:accent2>
        <a:srgbClr val="4EBDD8"/>
      </a:accent2>
      <a:accent3>
        <a:srgbClr val="F59126"/>
      </a:accent3>
      <a:accent4>
        <a:srgbClr val="EA4A4E"/>
      </a:accent4>
      <a:accent5>
        <a:srgbClr val="9FA39B"/>
      </a:accent5>
      <a:accent6>
        <a:srgbClr val="6E736C"/>
      </a:accent6>
      <a:hlink>
        <a:srgbClr val="43463F"/>
      </a:hlink>
      <a:folHlink>
        <a:srgbClr val="2F332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nfoo-Kanban" id="{68829FAD-D1A1-A044-B841-C837714C2591}" vid="{63C91BCB-6DA5-9B4E-8557-2D8B893924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Conference</Template>
  <TotalTime>14399</TotalTime>
  <Words>1453</Words>
  <Application>Microsoft Macintosh PowerPoint</Application>
  <PresentationFormat>On-screen Show (16:9)</PresentationFormat>
  <Paragraphs>247</Paragraphs>
  <Slides>27</Slides>
  <Notes>24</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Calibri</vt:lpstr>
      <vt:lpstr>Chalkduster</vt:lpstr>
      <vt:lpstr>Gotham HTF</vt:lpstr>
      <vt:lpstr>Gotham HTF Bold</vt:lpstr>
      <vt:lpstr>Gotham HTF Book</vt:lpstr>
      <vt:lpstr>Gotham HTF Light</vt:lpstr>
      <vt:lpstr>Gotham HTF Medium</vt:lpstr>
      <vt:lpstr>Gotham HTF Ultra</vt:lpstr>
      <vt:lpstr>Segoe Print</vt:lpstr>
      <vt:lpstr>Trebuchet MS</vt:lpstr>
      <vt:lpstr>Wingdings</vt:lpstr>
      <vt:lpstr>Arial</vt:lpstr>
      <vt:lpstr>LeanKit_V2</vt:lpstr>
      <vt:lpstr>Predictability  No magic required</vt:lpstr>
      <vt:lpstr>Predictable [pri-dik-tuh-buh l]</vt:lpstr>
      <vt:lpstr>Pulling answers from randomness</vt:lpstr>
      <vt:lpstr>  Queueing Theory was the solution</vt:lpstr>
      <vt:lpstr>PowerPoint Presentation</vt:lpstr>
      <vt:lpstr>PowerPoint Presentation</vt:lpstr>
      <vt:lpstr>PowerPoint Presentation</vt:lpstr>
      <vt:lpstr>PowerPoint Presentation</vt:lpstr>
      <vt:lpstr>PowerPoint Presentation</vt:lpstr>
      <vt:lpstr>Aesop’s Fable:  The Tortoise and the Hare</vt:lpstr>
      <vt:lpstr>To become more predictable…</vt:lpstr>
      <vt:lpstr>PowerPoint Presentation</vt:lpstr>
      <vt:lpstr>Choice: Use a push system or pull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Julia Wester</dc:creator>
  <cp:lastModifiedBy>Julia Wester</cp:lastModifiedBy>
  <cp:revision>327</cp:revision>
  <dcterms:created xsi:type="dcterms:W3CDTF">2016-10-20T17:34:04Z</dcterms:created>
  <dcterms:modified xsi:type="dcterms:W3CDTF">2016-11-08T15:44:25Z</dcterms:modified>
</cp:coreProperties>
</file>